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633" r:id="rId5"/>
    <p:sldId id="634" r:id="rId6"/>
    <p:sldId id="635" r:id="rId7"/>
    <p:sldId id="636" r:id="rId8"/>
    <p:sldId id="631" r:id="rId9"/>
    <p:sldId id="630" r:id="rId10"/>
    <p:sldId id="274" r:id="rId11"/>
    <p:sldId id="275" r:id="rId12"/>
    <p:sldId id="533" r:id="rId13"/>
    <p:sldId id="562" r:id="rId14"/>
    <p:sldId id="577" r:id="rId1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58">
          <p15:clr>
            <a:srgbClr val="A4A3A4"/>
          </p15:clr>
        </p15:guide>
        <p15:guide id="3" pos="5647">
          <p15:clr>
            <a:srgbClr val="A4A3A4"/>
          </p15:clr>
        </p15:guide>
        <p15:guide id="4" pos="3833">
          <p15:clr>
            <a:srgbClr val="A4A3A4"/>
          </p15:clr>
        </p15:guide>
        <p15:guide id="5" pos="19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0349" autoAdjust="0"/>
  </p:normalViewPr>
  <p:slideViewPr>
    <p:cSldViewPr>
      <p:cViewPr varScale="1">
        <p:scale>
          <a:sx n="103" d="100"/>
          <a:sy n="103" d="100"/>
        </p:scale>
        <p:origin x="733" y="55"/>
      </p:cViewPr>
      <p:guideLst>
        <p:guide orient="horz" pos="1620"/>
        <p:guide pos="158"/>
        <p:guide pos="5647"/>
        <p:guide pos="3833"/>
        <p:guide pos="1973"/>
      </p:guideLst>
    </p:cSldViewPr>
  </p:slideViewPr>
  <p:notesTextViewPr>
    <p:cViewPr>
      <p:scale>
        <a:sx n="3" d="2"/>
        <a:sy n="3" d="2"/>
      </p:scale>
      <p:origin x="0" y="0"/>
    </p:cViewPr>
  </p:notesTextViewPr>
  <p:sorterViewPr>
    <p:cViewPr>
      <p:scale>
        <a:sx n="100" d="100"/>
        <a:sy n="100" d="100"/>
      </p:scale>
      <p:origin x="0" y="6090"/>
    </p:cViewPr>
  </p:sorterViewPr>
  <p:notesViewPr>
    <p:cSldViewPr showGuides="1">
      <p:cViewPr varScale="1">
        <p:scale>
          <a:sx n="71" d="100"/>
          <a:sy n="71" d="100"/>
        </p:scale>
        <p:origin x="-180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1429" tIns="45714" rIns="91429" bIns="45714" rtlCol="0"/>
          <a:lstStyle>
            <a:lvl1pPr algn="r">
              <a:defRPr sz="1200"/>
            </a:lvl1pPr>
          </a:lstStyle>
          <a:p>
            <a:fld id="{6E6D47FA-C834-42EE-A12B-2FF6009AAA7E}" type="datetimeFigureOut">
              <a:rPr lang="en-GB" smtClean="0"/>
              <a:t>14/09/2023</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29" tIns="45714" rIns="91429"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29" tIns="45714" rIns="91429" bIns="45714" rtlCol="0" anchor="b"/>
          <a:lstStyle>
            <a:lvl1pPr algn="r">
              <a:defRPr sz="1200"/>
            </a:lvl1pPr>
          </a:lstStyle>
          <a:p>
            <a:fld id="{DA6A76DE-7C5B-4486-87D3-5BFBBFB5BF04}" type="slidenum">
              <a:rPr lang="en-GB" smtClean="0"/>
              <a:t>‹#›</a:t>
            </a:fld>
            <a:endParaRPr lang="en-GB"/>
          </a:p>
        </p:txBody>
      </p:sp>
    </p:spTree>
    <p:extLst>
      <p:ext uri="{BB962C8B-B14F-4D97-AF65-F5344CB8AC3E}">
        <p14:creationId xmlns:p14="http://schemas.microsoft.com/office/powerpoint/2010/main" val="121200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9"/>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49689" y="2"/>
            <a:ext cx="2946400" cy="496889"/>
          </a:xfrm>
          <a:prstGeom prst="rect">
            <a:avLst/>
          </a:prstGeom>
        </p:spPr>
        <p:txBody>
          <a:bodyPr vert="horz" lIns="91429" tIns="45714" rIns="91429" bIns="45714" rtlCol="0"/>
          <a:lstStyle>
            <a:lvl1pPr algn="r">
              <a:defRPr sz="1200"/>
            </a:lvl1pPr>
          </a:lstStyle>
          <a:p>
            <a:fld id="{1646301F-C328-4BC7-A61D-68E65A18324E}" type="datetimeFigureOut">
              <a:rPr lang="en-GB" smtClean="0"/>
              <a:t>14/09/2023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79451" y="4714877"/>
            <a:ext cx="5438775" cy="4467225"/>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4"/>
            <a:ext cx="2946400" cy="496887"/>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lIns="91429" tIns="45714" rIns="91429" bIns="45714" rtlCol="0" anchor="b"/>
          <a:lstStyle>
            <a:lvl1pPr algn="r">
              <a:defRPr sz="1200"/>
            </a:lvl1pPr>
          </a:lstStyle>
          <a:p>
            <a:fld id="{A167EBE5-9B22-4259-93EC-27DFD748E600}" type="slidenum">
              <a:rPr lang="en-GB" smtClean="0"/>
              <a:t>‹#›</a:t>
            </a:fld>
            <a:endParaRPr lang="en-GB"/>
          </a:p>
        </p:txBody>
      </p:sp>
    </p:spTree>
    <p:extLst>
      <p:ext uri="{BB962C8B-B14F-4D97-AF65-F5344CB8AC3E}">
        <p14:creationId xmlns:p14="http://schemas.microsoft.com/office/powerpoint/2010/main" val="18857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7EBE5-9B22-4259-93EC-27DFD748E600}" type="slidenum">
              <a:rPr lang="en-GB" smtClean="0"/>
              <a:t>9</a:t>
            </a:fld>
            <a:endParaRPr lang="en-GB"/>
          </a:p>
        </p:txBody>
      </p:sp>
    </p:spTree>
    <p:extLst>
      <p:ext uri="{BB962C8B-B14F-4D97-AF65-F5344CB8AC3E}">
        <p14:creationId xmlns:p14="http://schemas.microsoft.com/office/powerpoint/2010/main" val="144710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7EBE5-9B22-4259-93EC-27DFD748E600}" type="slidenum">
              <a:rPr lang="en-GB" smtClean="0"/>
              <a:t>10</a:t>
            </a:fld>
            <a:endParaRPr lang="en-GB"/>
          </a:p>
        </p:txBody>
      </p:sp>
    </p:spTree>
    <p:extLst>
      <p:ext uri="{BB962C8B-B14F-4D97-AF65-F5344CB8AC3E}">
        <p14:creationId xmlns:p14="http://schemas.microsoft.com/office/powerpoint/2010/main" val="19588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7EBE5-9B22-4259-93EC-27DFD748E600}" type="slidenum">
              <a:rPr lang="en-GB" smtClean="0"/>
              <a:t>11</a:t>
            </a:fld>
            <a:endParaRPr lang="en-GB"/>
          </a:p>
        </p:txBody>
      </p:sp>
    </p:spTree>
    <p:extLst>
      <p:ext uri="{BB962C8B-B14F-4D97-AF65-F5344CB8AC3E}">
        <p14:creationId xmlns:p14="http://schemas.microsoft.com/office/powerpoint/2010/main" val="146742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497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42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4851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160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8BC9EC0-5DDE-4FAE-9FA7-76BB9057AF35}" type="datetimeFigureOut">
              <a:rPr lang="en-GB" smtClean="0"/>
              <a:t>14/09/2023</a:t>
            </a:fld>
            <a:endParaRPr lang="en-GB"/>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6B3900D4-5C9E-4299-B37A-01770FEECD25}" type="slidenum">
              <a:rPr lang="en-GB" smtClean="0"/>
              <a:t>‹#›</a:t>
            </a:fld>
            <a:endParaRPr lang="en-GB"/>
          </a:p>
        </p:txBody>
      </p:sp>
    </p:spTree>
    <p:extLst>
      <p:ext uri="{BB962C8B-B14F-4D97-AF65-F5344CB8AC3E}">
        <p14:creationId xmlns:p14="http://schemas.microsoft.com/office/powerpoint/2010/main" val="24727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584" y="151972"/>
            <a:ext cx="8068839" cy="583574"/>
          </a:xfrm>
        </p:spPr>
        <p:txBody>
          <a:bodyPr/>
          <a:lstStyle/>
          <a:p>
            <a:r>
              <a:rPr lang="en-US"/>
              <a:t>Click to edit Master title style</a:t>
            </a:r>
            <a:endParaRPr lang="en-GB" dirty="0"/>
          </a:p>
        </p:txBody>
      </p:sp>
    </p:spTree>
    <p:extLst>
      <p:ext uri="{BB962C8B-B14F-4D97-AF65-F5344CB8AC3E}">
        <p14:creationId xmlns:p14="http://schemas.microsoft.com/office/powerpoint/2010/main" val="41000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8BC9EC0-5DDE-4FAE-9FA7-76BB9057AF35}" type="datetimeFigureOut">
              <a:rPr lang="en-GB" smtClean="0"/>
              <a:t>14/09/2023</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6B3900D4-5C9E-4299-B37A-01770FEECD25}" type="slidenum">
              <a:rPr lang="en-GB" smtClean="0"/>
              <a:t>‹#›</a:t>
            </a:fld>
            <a:endParaRPr lang="en-GB"/>
          </a:p>
        </p:txBody>
      </p:sp>
    </p:spTree>
    <p:extLst>
      <p:ext uri="{BB962C8B-B14F-4D97-AF65-F5344CB8AC3E}">
        <p14:creationId xmlns:p14="http://schemas.microsoft.com/office/powerpoint/2010/main" val="18393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216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687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3766" y="151972"/>
            <a:ext cx="7924698" cy="58357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897565"/>
            <a:ext cx="8435280" cy="369705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Box 6"/>
          <p:cNvSpPr txBox="1">
            <a:spLocks noChangeArrowheads="1"/>
          </p:cNvSpPr>
          <p:nvPr/>
        </p:nvSpPr>
        <p:spPr bwMode="auto">
          <a:xfrm>
            <a:off x="0" y="4752528"/>
            <a:ext cx="9144000" cy="411510"/>
          </a:xfrm>
          <a:prstGeom prst="rect">
            <a:avLst/>
          </a:prstGeom>
          <a:solidFill>
            <a:srgbClr val="00626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cs typeface="Arial" pitchFamily="34" charset="0"/>
              </a:rPr>
              <a:t>Be Respectful          Be Kind          Be Determined</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79193"/>
            <a:ext cx="539610" cy="76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49AF8F0-FB42-4221-85E0-673CDA6665E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8290293" y="41789"/>
            <a:ext cx="818211" cy="807652"/>
          </a:xfrm>
          <a:prstGeom prst="rect">
            <a:avLst/>
          </a:prstGeom>
        </p:spPr>
      </p:pic>
    </p:spTree>
    <p:extLst>
      <p:ext uri="{BB962C8B-B14F-4D97-AF65-F5344CB8AC3E}">
        <p14:creationId xmlns:p14="http://schemas.microsoft.com/office/powerpoint/2010/main" val="101899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600" kern="1200">
          <a:solidFill>
            <a:srgbClr val="0066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7AE39-C662-4181-988D-3FAC477837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097"/>
          <a:stretch/>
        </p:blipFill>
        <p:spPr>
          <a:xfrm>
            <a:off x="1350787" y="771550"/>
            <a:ext cx="6249294" cy="3412223"/>
          </a:xfrm>
          <a:prstGeom prst="rect">
            <a:avLst/>
          </a:prstGeom>
          <a:effectLst>
            <a:softEdge rad="127000"/>
          </a:effectLst>
        </p:spPr>
      </p:pic>
      <p:sp>
        <p:nvSpPr>
          <p:cNvPr id="4" name="Title 3">
            <a:extLst>
              <a:ext uri="{FF2B5EF4-FFF2-40B4-BE49-F238E27FC236}">
                <a16:creationId xmlns:a16="http://schemas.microsoft.com/office/drawing/2014/main" id="{D0A50C15-0D08-459D-B2C3-3451172F3748}"/>
              </a:ext>
            </a:extLst>
          </p:cNvPr>
          <p:cNvSpPr>
            <a:spLocks noGrp="1"/>
          </p:cNvSpPr>
          <p:nvPr>
            <p:ph type="ctrTitle"/>
          </p:nvPr>
        </p:nvSpPr>
        <p:spPr>
          <a:xfrm>
            <a:off x="589234" y="-121545"/>
            <a:ext cx="7772400" cy="1102519"/>
          </a:xfrm>
        </p:spPr>
        <p:txBody>
          <a:bodyPr/>
          <a:lstStyle/>
          <a:p>
            <a:pPr algn="ctr"/>
            <a:r>
              <a:rPr lang="en-GB" dirty="0"/>
              <a:t>The Cox Green Way and Our Values</a:t>
            </a:r>
          </a:p>
        </p:txBody>
      </p:sp>
      <p:sp>
        <p:nvSpPr>
          <p:cNvPr id="5" name="Subtitle 4">
            <a:extLst>
              <a:ext uri="{FF2B5EF4-FFF2-40B4-BE49-F238E27FC236}">
                <a16:creationId xmlns:a16="http://schemas.microsoft.com/office/drawing/2014/main" id="{326ED3E2-79D3-4FBC-92C6-5CA4DA7EE309}"/>
              </a:ext>
            </a:extLst>
          </p:cNvPr>
          <p:cNvSpPr>
            <a:spLocks noGrp="1"/>
          </p:cNvSpPr>
          <p:nvPr>
            <p:ph type="subTitle" idx="1"/>
          </p:nvPr>
        </p:nvSpPr>
        <p:spPr>
          <a:xfrm>
            <a:off x="1275034" y="4227934"/>
            <a:ext cx="6400800" cy="1314450"/>
          </a:xfrm>
        </p:spPr>
        <p:txBody>
          <a:bodyPr>
            <a:normAutofit/>
          </a:bodyPr>
          <a:lstStyle/>
          <a:p>
            <a:r>
              <a:rPr lang="en-GB" sz="2500" dirty="0">
                <a:solidFill>
                  <a:srgbClr val="006666"/>
                </a:solidFill>
              </a:rPr>
              <a:t>Mr Edwards Headteacher</a:t>
            </a:r>
          </a:p>
        </p:txBody>
      </p:sp>
    </p:spTree>
    <p:extLst>
      <p:ext uri="{BB962C8B-B14F-4D97-AF65-F5344CB8AC3E}">
        <p14:creationId xmlns:p14="http://schemas.microsoft.com/office/powerpoint/2010/main" val="2102227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Year 7: The First Few Weeks at Cox Green</a:t>
            </a:r>
          </a:p>
        </p:txBody>
      </p:sp>
      <p:sp>
        <p:nvSpPr>
          <p:cNvPr id="3" name="Rectangle 2"/>
          <p:cNvSpPr/>
          <p:nvPr/>
        </p:nvSpPr>
        <p:spPr>
          <a:xfrm>
            <a:off x="323528" y="946891"/>
            <a:ext cx="5256585" cy="923330"/>
          </a:xfrm>
          <a:prstGeom prst="rect">
            <a:avLst/>
          </a:prstGeom>
        </p:spPr>
        <p:txBody>
          <a:bodyPr wrap="square">
            <a:spAutoFit/>
          </a:bodyPr>
          <a:lstStyle/>
          <a:p>
            <a:pPr algn="ctr"/>
            <a:r>
              <a:rPr lang="en-GB" dirty="0">
                <a:solidFill>
                  <a:srgbClr val="006666"/>
                </a:solidFill>
              </a:rPr>
              <a:t>“I enjoy all the lessons, but I have to say that my favourite lesson is maths. This is my favourite because my teacher makes the lesson enjoyable”</a:t>
            </a:r>
          </a:p>
        </p:txBody>
      </p:sp>
      <p:sp>
        <p:nvSpPr>
          <p:cNvPr id="5" name="Rectangle 4"/>
          <p:cNvSpPr/>
          <p:nvPr/>
        </p:nvSpPr>
        <p:spPr>
          <a:xfrm>
            <a:off x="3338121" y="3734944"/>
            <a:ext cx="5639522" cy="923330"/>
          </a:xfrm>
          <a:prstGeom prst="rect">
            <a:avLst/>
          </a:prstGeom>
        </p:spPr>
        <p:txBody>
          <a:bodyPr wrap="square">
            <a:spAutoFit/>
          </a:bodyPr>
          <a:lstStyle/>
          <a:p>
            <a:pPr algn="ctr"/>
            <a:r>
              <a:rPr lang="en-GB" dirty="0">
                <a:solidFill>
                  <a:srgbClr val="006666"/>
                </a:solidFill>
              </a:rPr>
              <a:t>‘Don’t be afraid to ask  for help -  everyone is so friendly and ready to help you!”’</a:t>
            </a:r>
          </a:p>
          <a:p>
            <a:r>
              <a:rPr lang="en-GB" dirty="0"/>
              <a:t> </a:t>
            </a:r>
          </a:p>
        </p:txBody>
      </p:sp>
      <p:sp>
        <p:nvSpPr>
          <p:cNvPr id="7" name="TextBox 6">
            <a:extLst>
              <a:ext uri="{FF2B5EF4-FFF2-40B4-BE49-F238E27FC236}">
                <a16:creationId xmlns:a16="http://schemas.microsoft.com/office/drawing/2014/main" id="{71F3CC9F-D504-48C0-806B-6A4CEEFA4168}"/>
              </a:ext>
            </a:extLst>
          </p:cNvPr>
          <p:cNvSpPr txBox="1"/>
          <p:nvPr/>
        </p:nvSpPr>
        <p:spPr>
          <a:xfrm>
            <a:off x="0" y="4789622"/>
            <a:ext cx="9144000" cy="369332"/>
          </a:xfrm>
          <a:prstGeom prst="rect">
            <a:avLst/>
          </a:prstGeom>
          <a:solidFill>
            <a:srgbClr val="006666"/>
          </a:solidFill>
        </p:spPr>
        <p:txBody>
          <a:bodyPr wrap="square" rtlCol="0">
            <a:spAutoFit/>
          </a:bodyPr>
          <a:lstStyle/>
          <a:p>
            <a:pPr algn="ctr"/>
            <a:r>
              <a:rPr lang="en-GB" b="1" dirty="0">
                <a:solidFill>
                  <a:schemeClr val="bg1"/>
                </a:solidFill>
              </a:rPr>
              <a:t>Be Respectful      Be Kind      Be Determined</a:t>
            </a:r>
          </a:p>
        </p:txBody>
      </p:sp>
      <p:pic>
        <p:nvPicPr>
          <p:cNvPr id="2050" name="Picture 2">
            <a:extLst>
              <a:ext uri="{FF2B5EF4-FFF2-40B4-BE49-F238E27FC236}">
                <a16:creationId xmlns:a16="http://schemas.microsoft.com/office/drawing/2014/main" id="{338D73F3-DB1B-503D-FE68-4912C63C92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919" r="38852" b="-5919"/>
          <a:stretch>
            <a:fillRect/>
          </a:stretch>
        </p:blipFill>
        <p:spPr bwMode="auto">
          <a:xfrm>
            <a:off x="6084168" y="735546"/>
            <a:ext cx="2153699" cy="2856756"/>
          </a:xfrm>
          <a:prstGeom prst="rect">
            <a:avLst/>
          </a:prstGeom>
          <a:noFill/>
          <a:ln>
            <a:noFill/>
          </a:ln>
          <a:effectLst/>
          <a:extLst>
            <a:ext uri="{909E8E84-426E-40DD-AFC4-6F175D3DCCD1}">
              <a14:hiddenFill xmlns:a14="http://schemas.microsoft.com/office/drawing/2010/main">
                <a:solidFill>
                  <a:srgbClr val="646B8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descr="A group of boys in uniform sitting at a table&#10;&#10;Description automatically generated">
            <a:extLst>
              <a:ext uri="{FF2B5EF4-FFF2-40B4-BE49-F238E27FC236}">
                <a16:creationId xmlns:a16="http://schemas.microsoft.com/office/drawing/2014/main" id="{2FF590E8-DDB8-97BA-9D4F-554207BA4A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950" t="10332" r="14029" b="22000"/>
          <a:stretch/>
        </p:blipFill>
        <p:spPr>
          <a:xfrm>
            <a:off x="255137" y="2254339"/>
            <a:ext cx="1076503" cy="2325185"/>
          </a:xfrm>
          <a:prstGeom prst="rect">
            <a:avLst/>
          </a:prstGeom>
        </p:spPr>
      </p:pic>
      <p:pic>
        <p:nvPicPr>
          <p:cNvPr id="2051" name="Picture 3">
            <a:extLst>
              <a:ext uri="{FF2B5EF4-FFF2-40B4-BE49-F238E27FC236}">
                <a16:creationId xmlns:a16="http://schemas.microsoft.com/office/drawing/2014/main" id="{51EB0470-D1F8-689A-2F75-54D9BC911F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4305" y="2254339"/>
            <a:ext cx="1803816" cy="2371734"/>
          </a:xfrm>
          <a:prstGeom prst="rect">
            <a:avLst/>
          </a:prstGeom>
          <a:noFill/>
          <a:ln>
            <a:noFill/>
          </a:ln>
          <a:effectLst/>
          <a:extLst>
            <a:ext uri="{909E8E84-426E-40DD-AFC4-6F175D3DCCD1}">
              <a14:hiddenFill xmlns:a14="http://schemas.microsoft.com/office/drawing/2010/main">
                <a:solidFill>
                  <a:srgbClr val="646B8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1697053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Connect with Us!</a:t>
            </a:r>
          </a:p>
        </p:txBody>
      </p:sp>
      <p:sp>
        <p:nvSpPr>
          <p:cNvPr id="5" name="Rectangle 4"/>
          <p:cNvSpPr/>
          <p:nvPr/>
        </p:nvSpPr>
        <p:spPr>
          <a:xfrm>
            <a:off x="3131840" y="1491630"/>
            <a:ext cx="5691189" cy="369332"/>
          </a:xfrm>
          <a:prstGeom prst="rect">
            <a:avLst/>
          </a:prstGeom>
        </p:spPr>
        <p:txBody>
          <a:bodyPr wrap="square">
            <a:spAutoFit/>
          </a:bodyPr>
          <a:lstStyle/>
          <a:p>
            <a:pPr algn="ctr"/>
            <a:r>
              <a:rPr lang="en-GB" dirty="0">
                <a:solidFill>
                  <a:srgbClr val="006666"/>
                </a:solidFill>
              </a:rPr>
              <a:t>.</a:t>
            </a:r>
          </a:p>
        </p:txBody>
      </p:sp>
      <p:pic>
        <p:nvPicPr>
          <p:cNvPr id="16386" name="Picture 2" descr="Image result for faceboo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29247"/>
            <a:ext cx="6249988" cy="185306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020" y="2637477"/>
            <a:ext cx="1794009" cy="17940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3535" y="1004304"/>
            <a:ext cx="8254929" cy="1384995"/>
          </a:xfrm>
          <a:prstGeom prst="rect">
            <a:avLst/>
          </a:prstGeom>
        </p:spPr>
        <p:txBody>
          <a:bodyPr wrap="square">
            <a:spAutoFit/>
          </a:bodyPr>
          <a:lstStyle/>
          <a:p>
            <a:pPr algn="ctr"/>
            <a:r>
              <a:rPr lang="en-GB" sz="2800" dirty="0">
                <a:solidFill>
                  <a:srgbClr val="006666"/>
                </a:solidFill>
              </a:rPr>
              <a:t>Keep up to date with us on Social Media.</a:t>
            </a:r>
          </a:p>
          <a:p>
            <a:pPr algn="ctr"/>
            <a:r>
              <a:rPr lang="en-GB" sz="2800" dirty="0">
                <a:solidFill>
                  <a:srgbClr val="006666"/>
                </a:solidFill>
              </a:rPr>
              <a:t>Look for and like Cox Green School on Facebook</a:t>
            </a:r>
          </a:p>
          <a:p>
            <a:pPr algn="ctr"/>
            <a:r>
              <a:rPr lang="en-GB" sz="2800" dirty="0">
                <a:solidFill>
                  <a:srgbClr val="006666"/>
                </a:solidFill>
              </a:rPr>
              <a:t>@</a:t>
            </a:r>
            <a:r>
              <a:rPr lang="en-GB" sz="2800" dirty="0" err="1">
                <a:solidFill>
                  <a:srgbClr val="006666"/>
                </a:solidFill>
              </a:rPr>
              <a:t>CoxGreenSchool</a:t>
            </a:r>
            <a:r>
              <a:rPr lang="en-GB" sz="2800" dirty="0">
                <a:solidFill>
                  <a:srgbClr val="006666"/>
                </a:solidFill>
              </a:rPr>
              <a:t> on Twitter</a:t>
            </a:r>
          </a:p>
        </p:txBody>
      </p:sp>
      <p:sp>
        <p:nvSpPr>
          <p:cNvPr id="7" name="TextBox 6">
            <a:extLst>
              <a:ext uri="{FF2B5EF4-FFF2-40B4-BE49-F238E27FC236}">
                <a16:creationId xmlns:a16="http://schemas.microsoft.com/office/drawing/2014/main" id="{4D75490D-4C7F-4B88-82E3-66A73E40422E}"/>
              </a:ext>
            </a:extLst>
          </p:cNvPr>
          <p:cNvSpPr txBox="1"/>
          <p:nvPr/>
        </p:nvSpPr>
        <p:spPr>
          <a:xfrm>
            <a:off x="0" y="4789622"/>
            <a:ext cx="9144000" cy="369332"/>
          </a:xfrm>
          <a:prstGeom prst="rect">
            <a:avLst/>
          </a:prstGeom>
          <a:solidFill>
            <a:srgbClr val="006666"/>
          </a:solidFill>
        </p:spPr>
        <p:txBody>
          <a:bodyPr wrap="square" rtlCol="0">
            <a:spAutoFit/>
          </a:bodyPr>
          <a:lstStyle/>
          <a:p>
            <a:pPr algn="ctr"/>
            <a:r>
              <a:rPr lang="en-GB" b="1" dirty="0">
                <a:solidFill>
                  <a:schemeClr val="bg1"/>
                </a:solidFill>
              </a:rPr>
              <a:t>Be Respectful      Be Kind      Be Determined</a:t>
            </a:r>
          </a:p>
        </p:txBody>
      </p:sp>
    </p:spTree>
    <p:extLst>
      <p:ext uri="{BB962C8B-B14F-4D97-AF65-F5344CB8AC3E}">
        <p14:creationId xmlns:p14="http://schemas.microsoft.com/office/powerpoint/2010/main" val="13076687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58F-C41D-491D-B9F6-C6032648B554}"/>
              </a:ext>
            </a:extLst>
          </p:cNvPr>
          <p:cNvSpPr>
            <a:spLocks noGrp="1"/>
          </p:cNvSpPr>
          <p:nvPr>
            <p:ph type="title"/>
          </p:nvPr>
        </p:nvSpPr>
        <p:spPr/>
        <p:txBody>
          <a:bodyPr>
            <a:normAutofit fontScale="90000"/>
          </a:bodyPr>
          <a:lstStyle/>
          <a:p>
            <a:r>
              <a:rPr lang="en-GB" dirty="0"/>
              <a:t>Values</a:t>
            </a:r>
          </a:p>
        </p:txBody>
      </p:sp>
      <p:sp>
        <p:nvSpPr>
          <p:cNvPr id="3" name="Content Placeholder 2">
            <a:extLst>
              <a:ext uri="{FF2B5EF4-FFF2-40B4-BE49-F238E27FC236}">
                <a16:creationId xmlns:a16="http://schemas.microsoft.com/office/drawing/2014/main" id="{81CCADFF-15C6-4085-9315-AC8A299A4350}"/>
              </a:ext>
            </a:extLst>
          </p:cNvPr>
          <p:cNvSpPr>
            <a:spLocks noGrp="1"/>
          </p:cNvSpPr>
          <p:nvPr>
            <p:ph idx="1"/>
          </p:nvPr>
        </p:nvSpPr>
        <p:spPr>
          <a:xfrm>
            <a:off x="4427984" y="1146398"/>
            <a:ext cx="8435280" cy="3697058"/>
          </a:xfrm>
        </p:spPr>
        <p:txBody>
          <a:bodyPr>
            <a:normAutofit/>
          </a:bodyPr>
          <a:lstStyle/>
          <a:p>
            <a:r>
              <a:rPr lang="en-GB" sz="3000" dirty="0">
                <a:solidFill>
                  <a:srgbClr val="006666"/>
                </a:solidFill>
              </a:rPr>
              <a:t>Be Determined</a:t>
            </a:r>
          </a:p>
          <a:p>
            <a:endParaRPr lang="en-GB" sz="3000" dirty="0">
              <a:solidFill>
                <a:srgbClr val="006666"/>
              </a:solidFill>
            </a:endParaRPr>
          </a:p>
          <a:p>
            <a:r>
              <a:rPr lang="en-GB" sz="3000" dirty="0">
                <a:solidFill>
                  <a:srgbClr val="006666"/>
                </a:solidFill>
              </a:rPr>
              <a:t>Be Kind</a:t>
            </a:r>
          </a:p>
          <a:p>
            <a:endParaRPr lang="en-GB" sz="3000" dirty="0">
              <a:solidFill>
                <a:srgbClr val="006666"/>
              </a:solidFill>
            </a:endParaRPr>
          </a:p>
          <a:p>
            <a:r>
              <a:rPr lang="en-GB" sz="3000" dirty="0">
                <a:solidFill>
                  <a:srgbClr val="006666"/>
                </a:solidFill>
              </a:rPr>
              <a:t>Be Respectful</a:t>
            </a:r>
          </a:p>
        </p:txBody>
      </p:sp>
      <p:pic>
        <p:nvPicPr>
          <p:cNvPr id="5" name="Picture 4">
            <a:extLst>
              <a:ext uri="{FF2B5EF4-FFF2-40B4-BE49-F238E27FC236}">
                <a16:creationId xmlns:a16="http://schemas.microsoft.com/office/drawing/2014/main" id="{DFCD0832-D6EE-4444-9935-BABC85BDA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07" y="1209328"/>
            <a:ext cx="4181661" cy="2787774"/>
          </a:xfrm>
          <a:prstGeom prst="rect">
            <a:avLst/>
          </a:prstGeom>
          <a:effectLst>
            <a:softEdge rad="127000"/>
          </a:effectLst>
        </p:spPr>
      </p:pic>
    </p:spTree>
    <p:extLst>
      <p:ext uri="{BB962C8B-B14F-4D97-AF65-F5344CB8AC3E}">
        <p14:creationId xmlns:p14="http://schemas.microsoft.com/office/powerpoint/2010/main" val="15377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60FF-0B89-454E-B306-BC3D14101A9B}"/>
              </a:ext>
            </a:extLst>
          </p:cNvPr>
          <p:cNvSpPr>
            <a:spLocks noGrp="1"/>
          </p:cNvSpPr>
          <p:nvPr>
            <p:ph type="title"/>
          </p:nvPr>
        </p:nvSpPr>
        <p:spPr/>
        <p:txBody>
          <a:bodyPr>
            <a:normAutofit fontScale="90000"/>
          </a:bodyPr>
          <a:lstStyle/>
          <a:p>
            <a:r>
              <a:rPr lang="en-GB" dirty="0"/>
              <a:t>Vision</a:t>
            </a:r>
          </a:p>
        </p:txBody>
      </p:sp>
      <p:sp>
        <p:nvSpPr>
          <p:cNvPr id="3" name="Content Placeholder 2">
            <a:extLst>
              <a:ext uri="{FF2B5EF4-FFF2-40B4-BE49-F238E27FC236}">
                <a16:creationId xmlns:a16="http://schemas.microsoft.com/office/drawing/2014/main" id="{51DDE651-725A-49AB-9330-9D54452729DD}"/>
              </a:ext>
            </a:extLst>
          </p:cNvPr>
          <p:cNvSpPr>
            <a:spLocks noGrp="1"/>
          </p:cNvSpPr>
          <p:nvPr>
            <p:ph idx="1"/>
          </p:nvPr>
        </p:nvSpPr>
        <p:spPr>
          <a:ln w="22225">
            <a:solidFill>
              <a:srgbClr val="006666"/>
            </a:solidFill>
          </a:ln>
        </p:spPr>
        <p:txBody>
          <a:bodyPr>
            <a:normAutofit lnSpcReduction="10000"/>
          </a:bodyPr>
          <a:lstStyle/>
          <a:p>
            <a:pPr marL="0" indent="0" algn="ctr">
              <a:buNone/>
            </a:pPr>
            <a:r>
              <a:rPr lang="en-GB" sz="3000" dirty="0">
                <a:solidFill>
                  <a:srgbClr val="006666"/>
                </a:solidFill>
              </a:rPr>
              <a:t>Cox Green is a community school proud of both its students and staff.  Our values are at the core of all we do. Our ambition is that every member has the opportunity to realise their aspirations in an environment where they feel supported and safe. </a:t>
            </a:r>
          </a:p>
          <a:p>
            <a:pPr marL="0" indent="0" algn="ctr">
              <a:buNone/>
            </a:pPr>
            <a:r>
              <a:rPr lang="en-GB" sz="3000" dirty="0">
                <a:solidFill>
                  <a:srgbClr val="006666"/>
                </a:solidFill>
              </a:rPr>
              <a:t>Students’ progress from Cox Green as well-rounded citizens with the life skills required to be successful for their next steps.</a:t>
            </a:r>
          </a:p>
          <a:p>
            <a:endParaRPr lang="en-GB" dirty="0"/>
          </a:p>
        </p:txBody>
      </p:sp>
    </p:spTree>
    <p:extLst>
      <p:ext uri="{BB962C8B-B14F-4D97-AF65-F5344CB8AC3E}">
        <p14:creationId xmlns:p14="http://schemas.microsoft.com/office/powerpoint/2010/main" val="3376049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446-044A-4E40-85F8-0B4C486393D6}"/>
              </a:ext>
            </a:extLst>
          </p:cNvPr>
          <p:cNvSpPr>
            <a:spLocks noGrp="1"/>
          </p:cNvSpPr>
          <p:nvPr>
            <p:ph type="title"/>
          </p:nvPr>
        </p:nvSpPr>
        <p:spPr/>
        <p:txBody>
          <a:bodyPr>
            <a:normAutofit fontScale="90000"/>
          </a:bodyPr>
          <a:lstStyle/>
          <a:p>
            <a:r>
              <a:rPr lang="en-GB" dirty="0"/>
              <a:t>Culture of Success</a:t>
            </a:r>
          </a:p>
        </p:txBody>
      </p:sp>
      <p:sp>
        <p:nvSpPr>
          <p:cNvPr id="3" name="Content Placeholder 2">
            <a:extLst>
              <a:ext uri="{FF2B5EF4-FFF2-40B4-BE49-F238E27FC236}">
                <a16:creationId xmlns:a16="http://schemas.microsoft.com/office/drawing/2014/main" id="{E1A3C3B3-B093-436F-B260-5FB8BFB73074}"/>
              </a:ext>
            </a:extLst>
          </p:cNvPr>
          <p:cNvSpPr>
            <a:spLocks noGrp="1"/>
          </p:cNvSpPr>
          <p:nvPr>
            <p:ph idx="1"/>
          </p:nvPr>
        </p:nvSpPr>
        <p:spPr>
          <a:xfrm>
            <a:off x="3491879" y="1059582"/>
            <a:ext cx="5514613" cy="3672408"/>
          </a:xfrm>
        </p:spPr>
        <p:txBody>
          <a:bodyPr>
            <a:normAutofit/>
          </a:bodyPr>
          <a:lstStyle/>
          <a:p>
            <a:r>
              <a:rPr lang="en-GB" sz="2200" dirty="0">
                <a:solidFill>
                  <a:srgbClr val="006666"/>
                </a:solidFill>
              </a:rPr>
              <a:t>Developing our students to be strong citizens of our school and community.</a:t>
            </a:r>
          </a:p>
          <a:p>
            <a:r>
              <a:rPr lang="en-GB" sz="2200" dirty="0">
                <a:solidFill>
                  <a:srgbClr val="006666"/>
                </a:solidFill>
              </a:rPr>
              <a:t>Establishing a culture where our students aspire to the very best they can be.</a:t>
            </a:r>
          </a:p>
          <a:p>
            <a:r>
              <a:rPr lang="en-GB" sz="2200" dirty="0">
                <a:solidFill>
                  <a:srgbClr val="006666"/>
                </a:solidFill>
              </a:rPr>
              <a:t>Embedding a curriculum</a:t>
            </a:r>
            <a:r>
              <a:rPr lang="en-GB" sz="2200" i="1" dirty="0">
                <a:solidFill>
                  <a:srgbClr val="006666"/>
                </a:solidFill>
              </a:rPr>
              <a:t> </a:t>
            </a:r>
            <a:r>
              <a:rPr lang="en-GB" sz="2200" dirty="0">
                <a:solidFill>
                  <a:srgbClr val="006666"/>
                </a:solidFill>
              </a:rPr>
              <a:t>that is broad, enriched, exciting and ambitious for all our students.</a:t>
            </a:r>
          </a:p>
          <a:p>
            <a:r>
              <a:rPr lang="en-GB" sz="2200" dirty="0">
                <a:solidFill>
                  <a:srgbClr val="006666"/>
                </a:solidFill>
              </a:rPr>
              <a:t>Enabling all students access to a positive teaching and learning environment meeting their needs.</a:t>
            </a:r>
          </a:p>
          <a:p>
            <a:endParaRPr lang="en-GB" dirty="0"/>
          </a:p>
        </p:txBody>
      </p:sp>
      <p:pic>
        <p:nvPicPr>
          <p:cNvPr id="5" name="Picture 4">
            <a:extLst>
              <a:ext uri="{FF2B5EF4-FFF2-40B4-BE49-F238E27FC236}">
                <a16:creationId xmlns:a16="http://schemas.microsoft.com/office/drawing/2014/main" id="{EA0DA37A-7BA5-4096-A212-53B2090251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40" r="8430"/>
          <a:stretch/>
        </p:blipFill>
        <p:spPr>
          <a:xfrm>
            <a:off x="137507" y="1347614"/>
            <a:ext cx="3354373" cy="2808312"/>
          </a:xfrm>
          <a:prstGeom prst="rect">
            <a:avLst/>
          </a:prstGeom>
          <a:effectLst>
            <a:softEdge rad="127000"/>
          </a:effectLst>
        </p:spPr>
      </p:pic>
    </p:spTree>
    <p:extLst>
      <p:ext uri="{BB962C8B-B14F-4D97-AF65-F5344CB8AC3E}">
        <p14:creationId xmlns:p14="http://schemas.microsoft.com/office/powerpoint/2010/main" val="1679697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4B14-14B4-4A7D-B27A-046C09B443DC}"/>
              </a:ext>
            </a:extLst>
          </p:cNvPr>
          <p:cNvSpPr>
            <a:spLocks noGrp="1"/>
          </p:cNvSpPr>
          <p:nvPr>
            <p:ph type="title"/>
          </p:nvPr>
        </p:nvSpPr>
        <p:spPr/>
        <p:txBody>
          <a:bodyPr>
            <a:normAutofit fontScale="90000"/>
          </a:bodyPr>
          <a:lstStyle/>
          <a:p>
            <a:r>
              <a:rPr lang="en-GB" dirty="0"/>
              <a:t>Curriculum: </a:t>
            </a:r>
            <a:r>
              <a:rPr lang="en-GB" sz="2700" dirty="0"/>
              <a:t>The building blocks for success  </a:t>
            </a:r>
            <a:endParaRPr lang="en-GB" dirty="0"/>
          </a:p>
        </p:txBody>
      </p:sp>
      <p:sp>
        <p:nvSpPr>
          <p:cNvPr id="4" name="Content Placeholder 2">
            <a:extLst>
              <a:ext uri="{FF2B5EF4-FFF2-40B4-BE49-F238E27FC236}">
                <a16:creationId xmlns:a16="http://schemas.microsoft.com/office/drawing/2014/main" id="{C20E849A-8FF6-4189-B5BA-140153D507F8}"/>
              </a:ext>
            </a:extLst>
          </p:cNvPr>
          <p:cNvSpPr>
            <a:spLocks noGrp="1"/>
          </p:cNvSpPr>
          <p:nvPr>
            <p:ph idx="1"/>
          </p:nvPr>
        </p:nvSpPr>
        <p:spPr>
          <a:xfrm>
            <a:off x="4499992" y="1223030"/>
            <a:ext cx="4392488" cy="3697058"/>
          </a:xfrm>
        </p:spPr>
        <p:txBody>
          <a:bodyPr>
            <a:normAutofit/>
          </a:bodyPr>
          <a:lstStyle/>
          <a:p>
            <a:r>
              <a:rPr lang="en-GB" sz="2200" dirty="0">
                <a:solidFill>
                  <a:srgbClr val="006666"/>
                </a:solidFill>
              </a:rPr>
              <a:t>Building a curriculum to enable all to be successful.</a:t>
            </a:r>
          </a:p>
          <a:p>
            <a:r>
              <a:rPr lang="en-GB" sz="2200" dirty="0">
                <a:solidFill>
                  <a:srgbClr val="006666"/>
                </a:solidFill>
              </a:rPr>
              <a:t>Academic and Vocational offer at Key Stage 4 and 5. </a:t>
            </a:r>
          </a:p>
          <a:p>
            <a:r>
              <a:rPr lang="en-GB" sz="2200" dirty="0">
                <a:solidFill>
                  <a:srgbClr val="006666"/>
                </a:solidFill>
              </a:rPr>
              <a:t>Increase in offer for all students with the opportunity to pick subjects that meet their passion.</a:t>
            </a:r>
          </a:p>
          <a:p>
            <a:r>
              <a:rPr lang="en-GB" sz="2200" dirty="0">
                <a:solidFill>
                  <a:srgbClr val="006666"/>
                </a:solidFill>
              </a:rPr>
              <a:t>A strong study pathway.</a:t>
            </a:r>
          </a:p>
        </p:txBody>
      </p:sp>
      <p:pic>
        <p:nvPicPr>
          <p:cNvPr id="5" name="Picture 4">
            <a:extLst>
              <a:ext uri="{FF2B5EF4-FFF2-40B4-BE49-F238E27FC236}">
                <a16:creationId xmlns:a16="http://schemas.microsoft.com/office/drawing/2014/main" id="{C221D1D2-5D79-4E50-9340-41845951E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47614"/>
            <a:ext cx="4104455" cy="2736304"/>
          </a:xfrm>
          <a:prstGeom prst="rect">
            <a:avLst/>
          </a:prstGeom>
          <a:effectLst>
            <a:softEdge rad="127000"/>
          </a:effectLst>
        </p:spPr>
      </p:pic>
    </p:spTree>
    <p:extLst>
      <p:ext uri="{BB962C8B-B14F-4D97-AF65-F5344CB8AC3E}">
        <p14:creationId xmlns:p14="http://schemas.microsoft.com/office/powerpoint/2010/main" val="2781946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850-50E9-4E00-908B-46EE44CEA444}"/>
              </a:ext>
            </a:extLst>
          </p:cNvPr>
          <p:cNvSpPr>
            <a:spLocks noGrp="1"/>
          </p:cNvSpPr>
          <p:nvPr>
            <p:ph type="title"/>
          </p:nvPr>
        </p:nvSpPr>
        <p:spPr/>
        <p:txBody>
          <a:bodyPr>
            <a:normAutofit/>
          </a:bodyPr>
          <a:lstStyle/>
          <a:p>
            <a:r>
              <a:rPr lang="en-GB" sz="2700" dirty="0"/>
              <a:t>Numeracy and Literacy  </a:t>
            </a:r>
            <a:endParaRPr lang="en-GB" dirty="0"/>
          </a:p>
        </p:txBody>
      </p:sp>
      <p:sp>
        <p:nvSpPr>
          <p:cNvPr id="3" name="Content Placeholder 2">
            <a:extLst>
              <a:ext uri="{FF2B5EF4-FFF2-40B4-BE49-F238E27FC236}">
                <a16:creationId xmlns:a16="http://schemas.microsoft.com/office/drawing/2014/main" id="{3DE65C29-041C-42B0-88A1-989C09495A58}"/>
              </a:ext>
            </a:extLst>
          </p:cNvPr>
          <p:cNvSpPr>
            <a:spLocks noGrp="1"/>
          </p:cNvSpPr>
          <p:nvPr>
            <p:ph idx="1"/>
          </p:nvPr>
        </p:nvSpPr>
        <p:spPr>
          <a:xfrm>
            <a:off x="3491880" y="1131590"/>
            <a:ext cx="5734980" cy="4460975"/>
          </a:xfrm>
        </p:spPr>
        <p:txBody>
          <a:bodyPr>
            <a:noAutofit/>
          </a:bodyPr>
          <a:lstStyle/>
          <a:p>
            <a:r>
              <a:rPr lang="en-GB" sz="2100" dirty="0">
                <a:solidFill>
                  <a:srgbClr val="006666"/>
                </a:solidFill>
              </a:rPr>
              <a:t>Young people develop at different paces and our priority is to meet all the needs of our students at Cox Green.</a:t>
            </a:r>
          </a:p>
          <a:p>
            <a:r>
              <a:rPr lang="en-GB" sz="2100" dirty="0">
                <a:solidFill>
                  <a:srgbClr val="006666"/>
                </a:solidFill>
              </a:rPr>
              <a:t>Reading is a key element in all subjects and students are supported through transition and early in Year 7 to allow our staff to enable all students to progress.</a:t>
            </a:r>
          </a:p>
          <a:p>
            <a:r>
              <a:rPr lang="en-GB" sz="2100" dirty="0">
                <a:solidFill>
                  <a:srgbClr val="006666"/>
                </a:solidFill>
              </a:rPr>
              <a:t>Every child has potential and our job is to allow each and every child to flourish.</a:t>
            </a:r>
          </a:p>
          <a:p>
            <a:pPr marL="0" indent="0">
              <a:buNone/>
            </a:pPr>
            <a:endParaRPr lang="en-GB" sz="2100" dirty="0"/>
          </a:p>
          <a:p>
            <a:pPr marL="0" indent="0">
              <a:buNone/>
            </a:pPr>
            <a:endParaRPr lang="en-GB" sz="2100" dirty="0"/>
          </a:p>
          <a:p>
            <a:pPr marL="0" indent="0">
              <a:buNone/>
            </a:pPr>
            <a:endParaRPr lang="en-GB" sz="1050" dirty="0"/>
          </a:p>
          <a:p>
            <a:pPr marL="0" indent="0">
              <a:buNone/>
            </a:pPr>
            <a:endParaRPr lang="en-GB" sz="1050" dirty="0"/>
          </a:p>
        </p:txBody>
      </p:sp>
      <p:pic>
        <p:nvPicPr>
          <p:cNvPr id="5" name="Picture 4">
            <a:extLst>
              <a:ext uri="{FF2B5EF4-FFF2-40B4-BE49-F238E27FC236}">
                <a16:creationId xmlns:a16="http://schemas.microsoft.com/office/drawing/2014/main" id="{A766C23B-CEC1-42F2-B42D-6F1F75A3D3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03" r="13513"/>
          <a:stretch/>
        </p:blipFill>
        <p:spPr>
          <a:xfrm>
            <a:off x="161553" y="1239602"/>
            <a:ext cx="3312369" cy="2664296"/>
          </a:xfrm>
          <a:prstGeom prst="rect">
            <a:avLst/>
          </a:prstGeom>
          <a:effectLst>
            <a:softEdge rad="127000"/>
          </a:effectLst>
        </p:spPr>
      </p:pic>
    </p:spTree>
    <p:extLst>
      <p:ext uri="{BB962C8B-B14F-4D97-AF65-F5344CB8AC3E}">
        <p14:creationId xmlns:p14="http://schemas.microsoft.com/office/powerpoint/2010/main" val="3861891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BFA4-C821-431B-B36F-A68CCDAD1241}"/>
              </a:ext>
            </a:extLst>
          </p:cNvPr>
          <p:cNvSpPr>
            <a:spLocks noGrp="1"/>
          </p:cNvSpPr>
          <p:nvPr>
            <p:ph type="title"/>
          </p:nvPr>
        </p:nvSpPr>
        <p:spPr/>
        <p:txBody>
          <a:bodyPr>
            <a:normAutofit fontScale="90000"/>
          </a:bodyPr>
          <a:lstStyle/>
          <a:p>
            <a:r>
              <a:rPr lang="en-GB" dirty="0"/>
              <a:t>The Cox Green Way</a:t>
            </a:r>
          </a:p>
        </p:txBody>
      </p:sp>
      <p:sp>
        <p:nvSpPr>
          <p:cNvPr id="3" name="Content Placeholder 2">
            <a:extLst>
              <a:ext uri="{FF2B5EF4-FFF2-40B4-BE49-F238E27FC236}">
                <a16:creationId xmlns:a16="http://schemas.microsoft.com/office/drawing/2014/main" id="{C7F585A9-91E3-44D3-AC4F-22C1B26DE963}"/>
              </a:ext>
            </a:extLst>
          </p:cNvPr>
          <p:cNvSpPr>
            <a:spLocks noGrp="1"/>
          </p:cNvSpPr>
          <p:nvPr>
            <p:ph idx="1"/>
          </p:nvPr>
        </p:nvSpPr>
        <p:spPr>
          <a:xfrm>
            <a:off x="4029347" y="1347614"/>
            <a:ext cx="4690864" cy="3697058"/>
          </a:xfrm>
        </p:spPr>
        <p:txBody>
          <a:bodyPr/>
          <a:lstStyle/>
          <a:p>
            <a:r>
              <a:rPr lang="en-GB" sz="2000" dirty="0">
                <a:solidFill>
                  <a:srgbClr val="006666"/>
                </a:solidFill>
              </a:rPr>
              <a:t>Our wider curriculum allows students to understand and develop into well rounded citizens in our community.</a:t>
            </a:r>
          </a:p>
          <a:p>
            <a:pPr marL="0" indent="0">
              <a:buNone/>
            </a:pPr>
            <a:endParaRPr lang="en-GB" sz="2000" dirty="0">
              <a:solidFill>
                <a:srgbClr val="006666"/>
              </a:solidFill>
            </a:endParaRPr>
          </a:p>
          <a:p>
            <a:r>
              <a:rPr lang="en-GB" sz="2000" dirty="0">
                <a:solidFill>
                  <a:srgbClr val="006666"/>
                </a:solidFill>
              </a:rPr>
              <a:t>Our personal development curriculum, clubs, trips and school events allow our young people to experience more than just the classroom.</a:t>
            </a:r>
          </a:p>
          <a:p>
            <a:endParaRPr lang="en-GB" dirty="0"/>
          </a:p>
        </p:txBody>
      </p:sp>
      <p:pic>
        <p:nvPicPr>
          <p:cNvPr id="5" name="Picture 4">
            <a:extLst>
              <a:ext uri="{FF2B5EF4-FFF2-40B4-BE49-F238E27FC236}">
                <a16:creationId xmlns:a16="http://schemas.microsoft.com/office/drawing/2014/main" id="{40C9E86D-A3E8-4C50-8A74-9C7DCDED6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15" y="1347614"/>
            <a:ext cx="3888432" cy="2592288"/>
          </a:xfrm>
          <a:prstGeom prst="rect">
            <a:avLst/>
          </a:prstGeom>
          <a:effectLst>
            <a:softEdge rad="127000"/>
          </a:effectLst>
        </p:spPr>
      </p:pic>
    </p:spTree>
    <p:extLst>
      <p:ext uri="{BB962C8B-B14F-4D97-AF65-F5344CB8AC3E}">
        <p14:creationId xmlns:p14="http://schemas.microsoft.com/office/powerpoint/2010/main" val="2390725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CF16-23B5-4FE2-BFD2-FBB45B689352}"/>
              </a:ext>
            </a:extLst>
          </p:cNvPr>
          <p:cNvSpPr>
            <a:spLocks noGrp="1"/>
          </p:cNvSpPr>
          <p:nvPr>
            <p:ph type="title"/>
          </p:nvPr>
        </p:nvSpPr>
        <p:spPr/>
        <p:txBody>
          <a:bodyPr>
            <a:normAutofit fontScale="90000"/>
          </a:bodyPr>
          <a:lstStyle/>
          <a:p>
            <a:r>
              <a:rPr lang="en-GB" dirty="0"/>
              <a:t>The Cox Green Way</a:t>
            </a:r>
          </a:p>
        </p:txBody>
      </p:sp>
      <p:sp>
        <p:nvSpPr>
          <p:cNvPr id="3" name="Content Placeholder 2">
            <a:extLst>
              <a:ext uri="{FF2B5EF4-FFF2-40B4-BE49-F238E27FC236}">
                <a16:creationId xmlns:a16="http://schemas.microsoft.com/office/drawing/2014/main" id="{941D9173-C995-4715-9BBC-89A92CD5FD49}"/>
              </a:ext>
            </a:extLst>
          </p:cNvPr>
          <p:cNvSpPr>
            <a:spLocks noGrp="1"/>
          </p:cNvSpPr>
          <p:nvPr>
            <p:ph idx="1"/>
          </p:nvPr>
        </p:nvSpPr>
        <p:spPr>
          <a:xfrm>
            <a:off x="3635896" y="1203598"/>
            <a:ext cx="5256584" cy="3697058"/>
          </a:xfrm>
        </p:spPr>
        <p:txBody>
          <a:bodyPr>
            <a:normAutofit/>
          </a:bodyPr>
          <a:lstStyle/>
          <a:p>
            <a:r>
              <a:rPr lang="en-GB" sz="2000" dirty="0">
                <a:solidFill>
                  <a:srgbClr val="006666"/>
                </a:solidFill>
              </a:rPr>
              <a:t>Pastoral support – A unique support system that allows each group a designated SAFE manager, alongside a Head of Year and Form Tutor.</a:t>
            </a:r>
          </a:p>
          <a:p>
            <a:r>
              <a:rPr lang="en-GB" sz="2000" dirty="0">
                <a:solidFill>
                  <a:srgbClr val="006666"/>
                </a:solidFill>
              </a:rPr>
              <a:t>Strong community links – Cox Green is a pivotal part of our community and we pride ourselves on the impact our young people have locally.</a:t>
            </a:r>
          </a:p>
          <a:p>
            <a:r>
              <a:rPr lang="en-GB" sz="2000" dirty="0">
                <a:solidFill>
                  <a:srgbClr val="006666"/>
                </a:solidFill>
              </a:rPr>
              <a:t>Ambition – Our goal is to allow all to aspire to achieve the very best they can. </a:t>
            </a:r>
          </a:p>
          <a:p>
            <a:endParaRPr lang="en-GB" dirty="0"/>
          </a:p>
          <a:p>
            <a:endParaRPr lang="en-GB" dirty="0"/>
          </a:p>
        </p:txBody>
      </p:sp>
      <p:pic>
        <p:nvPicPr>
          <p:cNvPr id="6" name="Picture 5">
            <a:extLst>
              <a:ext uri="{FF2B5EF4-FFF2-40B4-BE49-F238E27FC236}">
                <a16:creationId xmlns:a16="http://schemas.microsoft.com/office/drawing/2014/main" id="{1F49C788-B0A9-4D27-BFDE-6D19EB160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11" y="1491630"/>
            <a:ext cx="3497585" cy="2331723"/>
          </a:xfrm>
          <a:prstGeom prst="rect">
            <a:avLst/>
          </a:prstGeom>
          <a:effectLst>
            <a:softEdge rad="101600"/>
          </a:effectLst>
        </p:spPr>
      </p:pic>
    </p:spTree>
    <p:extLst>
      <p:ext uri="{BB962C8B-B14F-4D97-AF65-F5344CB8AC3E}">
        <p14:creationId xmlns:p14="http://schemas.microsoft.com/office/powerpoint/2010/main" val="1446313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7820"/>
            <a:ext cx="7924698" cy="583574"/>
          </a:xfrm>
        </p:spPr>
        <p:txBody>
          <a:bodyPr>
            <a:normAutofit fontScale="90000"/>
          </a:bodyPr>
          <a:lstStyle/>
          <a:p>
            <a:r>
              <a:rPr lang="en-GB" dirty="0"/>
              <a:t>Year 7: The First Few Weeks at Cox Green</a:t>
            </a:r>
          </a:p>
        </p:txBody>
      </p:sp>
      <p:sp>
        <p:nvSpPr>
          <p:cNvPr id="5" name="Rectangle 4"/>
          <p:cNvSpPr/>
          <p:nvPr/>
        </p:nvSpPr>
        <p:spPr>
          <a:xfrm>
            <a:off x="611559" y="3635775"/>
            <a:ext cx="8178105" cy="923330"/>
          </a:xfrm>
          <a:prstGeom prst="rect">
            <a:avLst/>
          </a:prstGeom>
        </p:spPr>
        <p:txBody>
          <a:bodyPr wrap="square">
            <a:spAutoFit/>
          </a:bodyPr>
          <a:lstStyle/>
          <a:p>
            <a:pPr algn="ctr"/>
            <a:r>
              <a:rPr lang="en-GB" dirty="0">
                <a:solidFill>
                  <a:srgbClr val="006666"/>
                </a:solidFill>
              </a:rPr>
              <a:t>“All the pupils across the year groups have made me feel at home - I already feel part of the school community and I know this school will push me to be the best version of myself.”</a:t>
            </a:r>
          </a:p>
        </p:txBody>
      </p:sp>
      <p:sp>
        <p:nvSpPr>
          <p:cNvPr id="8" name="TextBox 7">
            <a:extLst>
              <a:ext uri="{FF2B5EF4-FFF2-40B4-BE49-F238E27FC236}">
                <a16:creationId xmlns:a16="http://schemas.microsoft.com/office/drawing/2014/main" id="{077C82DC-3914-48D1-9FAD-6A5D20CB362F}"/>
              </a:ext>
            </a:extLst>
          </p:cNvPr>
          <p:cNvSpPr txBox="1"/>
          <p:nvPr/>
        </p:nvSpPr>
        <p:spPr>
          <a:xfrm>
            <a:off x="0" y="4789622"/>
            <a:ext cx="9144000" cy="369332"/>
          </a:xfrm>
          <a:prstGeom prst="rect">
            <a:avLst/>
          </a:prstGeom>
          <a:solidFill>
            <a:srgbClr val="006666"/>
          </a:solidFill>
        </p:spPr>
        <p:txBody>
          <a:bodyPr wrap="square" rtlCol="0">
            <a:spAutoFit/>
          </a:bodyPr>
          <a:lstStyle/>
          <a:p>
            <a:pPr algn="ctr"/>
            <a:r>
              <a:rPr lang="en-GB" b="1" dirty="0">
                <a:solidFill>
                  <a:schemeClr val="bg1"/>
                </a:solidFill>
              </a:rPr>
              <a:t>Be Respectful      Be Kind      Be Determined</a:t>
            </a:r>
          </a:p>
        </p:txBody>
      </p:sp>
      <p:pic>
        <p:nvPicPr>
          <p:cNvPr id="1026" name="Picture 2">
            <a:extLst>
              <a:ext uri="{FF2B5EF4-FFF2-40B4-BE49-F238E27FC236}">
                <a16:creationId xmlns:a16="http://schemas.microsoft.com/office/drawing/2014/main" id="{F7C00E39-3B4A-458E-CCD8-44C1220D63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42" t="1620" r="14867"/>
          <a:stretch>
            <a:fillRect/>
          </a:stretch>
        </p:blipFill>
        <p:spPr bwMode="auto">
          <a:xfrm>
            <a:off x="2784155" y="861394"/>
            <a:ext cx="3419475" cy="2738437"/>
          </a:xfrm>
          <a:prstGeom prst="rect">
            <a:avLst/>
          </a:prstGeom>
          <a:ln>
            <a:noFill/>
          </a:ln>
          <a:effectLst>
            <a:softEdge rad="112500"/>
          </a:effectLst>
          <a:extLst>
            <a:ext uri="{909E8E84-426E-40DD-AFC4-6F175D3DCCD1}">
              <a14:hiddenFill xmlns:a14="http://schemas.microsoft.com/office/drawing/2010/main">
                <a:solidFill>
                  <a:srgbClr val="646B8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1833979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169.pptx" id="{A8163A77-B222-4B31-8F5F-666E7E737A61}" vid="{726E98E5-47E7-459E-89B3-23DE3EFFF8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DAAD0B1C167B49B1819BCAEAC9C5FD" ma:contentTypeVersion="14" ma:contentTypeDescription="Create a new document." ma:contentTypeScope="" ma:versionID="c50f00d31f6c9ce0443207132e71223f">
  <xsd:schema xmlns:xsd="http://www.w3.org/2001/XMLSchema" xmlns:xs="http://www.w3.org/2001/XMLSchema" xmlns:p="http://schemas.microsoft.com/office/2006/metadata/properties" xmlns:ns3="e64ac9cb-48a1-4acc-8b83-fed6e4c69084" xmlns:ns4="8efd958f-c66b-429e-a776-e3d8821b2ced" targetNamespace="http://schemas.microsoft.com/office/2006/metadata/properties" ma:root="true" ma:fieldsID="f96d4268e19a3be218b0500a0dff1543" ns3:_="" ns4:_="">
    <xsd:import namespace="e64ac9cb-48a1-4acc-8b83-fed6e4c69084"/>
    <xsd:import namespace="8efd958f-c66b-429e-a776-e3d8821b2c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ac9cb-48a1-4acc-8b83-fed6e4c69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fd958f-c66b-429e-a776-e3d8821b2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C2C69F-17FA-4CCD-BB49-46E95C5ECA82}">
  <ds:schemaRefs>
    <ds:schemaRef ds:uri="http://purl.org/dc/elements/1.1/"/>
    <ds:schemaRef ds:uri="http://www.w3.org/XML/1998/namespace"/>
    <ds:schemaRef ds:uri="http://schemas.microsoft.com/office/2006/metadata/properties"/>
    <ds:schemaRef ds:uri="http://schemas.microsoft.com/office/infopath/2007/PartnerControls"/>
    <ds:schemaRef ds:uri="e64ac9cb-48a1-4acc-8b83-fed6e4c69084"/>
    <ds:schemaRef ds:uri="http://purl.org/dc/dcmitype/"/>
    <ds:schemaRef ds:uri="http://schemas.microsoft.com/office/2006/documentManagement/types"/>
    <ds:schemaRef ds:uri="http://purl.org/dc/terms/"/>
    <ds:schemaRef ds:uri="http://schemas.openxmlformats.org/package/2006/metadata/core-properties"/>
    <ds:schemaRef ds:uri="8efd958f-c66b-429e-a776-e3d8821b2ced"/>
  </ds:schemaRefs>
</ds:datastoreItem>
</file>

<file path=customXml/itemProps2.xml><?xml version="1.0" encoding="utf-8"?>
<ds:datastoreItem xmlns:ds="http://schemas.openxmlformats.org/officeDocument/2006/customXml" ds:itemID="{E44BAF45-A728-4321-B220-3980D770F276}">
  <ds:schemaRefs>
    <ds:schemaRef ds:uri="http://schemas.microsoft.com/sharepoint/v3/contenttype/forms"/>
  </ds:schemaRefs>
</ds:datastoreItem>
</file>

<file path=customXml/itemProps3.xml><?xml version="1.0" encoding="utf-8"?>
<ds:datastoreItem xmlns:ds="http://schemas.openxmlformats.org/officeDocument/2006/customXml" ds:itemID="{4089A08F-9B36-4E95-B0AB-6AEA4EAF5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ac9cb-48a1-4acc-8b83-fed6e4c69084"/>
    <ds:schemaRef ds:uri="8efd958f-c66b-429e-a776-e3d8821b2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 Powerpoint Template</Template>
  <TotalTime>170</TotalTime>
  <Words>549</Words>
  <Application>Microsoft Office PowerPoint</Application>
  <PresentationFormat>On-screen Show (16:9)</PresentationFormat>
  <Paragraphs>52</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Cox Green Way and Our Values</vt:lpstr>
      <vt:lpstr>Values</vt:lpstr>
      <vt:lpstr>Vision</vt:lpstr>
      <vt:lpstr>Culture of Success</vt:lpstr>
      <vt:lpstr>Curriculum: The building blocks for success  </vt:lpstr>
      <vt:lpstr>Numeracy and Literacy  </vt:lpstr>
      <vt:lpstr>The Cox Green Way</vt:lpstr>
      <vt:lpstr>The Cox Green Way</vt:lpstr>
      <vt:lpstr>Year 7: The First Few Weeks at Cox Green</vt:lpstr>
      <vt:lpstr>Year 7: The First Few Weeks at Cox Green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Smith</dc:creator>
  <cp:lastModifiedBy>Ms P Chate</cp:lastModifiedBy>
  <cp:revision>18</cp:revision>
  <cp:lastPrinted>2019-09-17T08:50:12Z</cp:lastPrinted>
  <dcterms:created xsi:type="dcterms:W3CDTF">2022-09-08T09:46:45Z</dcterms:created>
  <dcterms:modified xsi:type="dcterms:W3CDTF">2023-09-14T10:45:38Z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0x01010083DAAD0B1C167B49B1819BCAEAC9C5FD</vt:lpwstr>
  </property>
</Properties>
</file>