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256" r:id="rId6"/>
    <p:sldId id="628" r:id="rId7"/>
    <p:sldId id="633" r:id="rId8"/>
    <p:sldId id="630" r:id="rId9"/>
    <p:sldId id="629" r:id="rId10"/>
    <p:sldId id="263" r:id="rId11"/>
    <p:sldId id="264" r:id="rId12"/>
    <p:sldId id="265" r:id="rId13"/>
    <p:sldId id="266" r:id="rId14"/>
    <p:sldId id="267" r:id="rId15"/>
    <p:sldId id="268" r:id="rId16"/>
    <p:sldId id="269" r:id="rId17"/>
    <p:sldId id="261" r:id="rId18"/>
    <p:sldId id="259" r:id="rId19"/>
    <p:sldId id="632" r:id="rId20"/>
    <p:sldId id="631"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Griffin" userId="74d07f2d-0bed-4ff9-bfd8-60b20aa97205" providerId="ADAL" clId="{F1431DA1-6236-47EA-89A0-62CCC8F06512}"/>
    <pc:docChg chg="delSld">
      <pc:chgData name="Mr Griffin" userId="74d07f2d-0bed-4ff9-bfd8-60b20aa97205" providerId="ADAL" clId="{F1431DA1-6236-47EA-89A0-62CCC8F06512}" dt="2023-07-11T12:48:11.825" v="1" actId="2696"/>
      <pc:docMkLst>
        <pc:docMk/>
      </pc:docMkLst>
      <pc:sldChg chg="del">
        <pc:chgData name="Mr Griffin" userId="74d07f2d-0bed-4ff9-bfd8-60b20aa97205" providerId="ADAL" clId="{F1431DA1-6236-47EA-89A0-62CCC8F06512}" dt="2023-07-11T12:48:11.825" v="1" actId="2696"/>
        <pc:sldMkLst>
          <pc:docMk/>
          <pc:sldMk cId="2834859370" sldId="257"/>
        </pc:sldMkLst>
      </pc:sldChg>
      <pc:sldChg chg="del">
        <pc:chgData name="Mr Griffin" userId="74d07f2d-0bed-4ff9-bfd8-60b20aa97205" providerId="ADAL" clId="{F1431DA1-6236-47EA-89A0-62CCC8F06512}" dt="2023-07-11T12:47:53.290" v="0" actId="2696"/>
        <pc:sldMkLst>
          <pc:docMk/>
          <pc:sldMk cId="3861343022"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E2E709-9A0C-4F3F-8325-48487D624A8A}"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EEBEE-30C2-4C6C-889F-BA84119C176A}" type="slidenum">
              <a:rPr lang="en-GB" smtClean="0"/>
              <a:t>‹#›</a:t>
            </a:fld>
            <a:endParaRPr lang="en-GB"/>
          </a:p>
        </p:txBody>
      </p:sp>
    </p:spTree>
    <p:extLst>
      <p:ext uri="{BB962C8B-B14F-4D97-AF65-F5344CB8AC3E}">
        <p14:creationId xmlns:p14="http://schemas.microsoft.com/office/powerpoint/2010/main" val="12432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Check this is the correct way round</a:t>
            </a:r>
          </a:p>
        </p:txBody>
      </p:sp>
      <p:sp>
        <p:nvSpPr>
          <p:cNvPr id="4" name="Slide Number Placeholder 3"/>
          <p:cNvSpPr>
            <a:spLocks noGrp="1"/>
          </p:cNvSpPr>
          <p:nvPr>
            <p:ph type="sldNum" sz="quarter" idx="5"/>
          </p:nvPr>
        </p:nvSpPr>
        <p:spPr/>
        <p:txBody>
          <a:bodyPr/>
          <a:lstStyle/>
          <a:p>
            <a:fld id="{50556344-0B6E-4E48-B4D5-BA03684DD5E0}" type="slidenum">
              <a:rPr lang="en-GB" smtClean="0"/>
              <a:t>7</a:t>
            </a:fld>
            <a:endParaRPr lang="en-GB"/>
          </a:p>
        </p:txBody>
      </p:sp>
    </p:spTree>
    <p:extLst>
      <p:ext uri="{BB962C8B-B14F-4D97-AF65-F5344CB8AC3E}">
        <p14:creationId xmlns:p14="http://schemas.microsoft.com/office/powerpoint/2010/main" val="392225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A180-614E-F08F-6362-A14FF7C3C1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59C834B-AF20-66CA-9E08-0281B8BDE4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08D7AAD-1D94-D132-779B-2D753ADC0B83}"/>
              </a:ext>
            </a:extLst>
          </p:cNvPr>
          <p:cNvSpPr>
            <a:spLocks noGrp="1"/>
          </p:cNvSpPr>
          <p:nvPr>
            <p:ph type="dt" sz="half" idx="10"/>
          </p:nvPr>
        </p:nvSpPr>
        <p:spPr/>
        <p:txBody>
          <a:bodyPr/>
          <a:lstStyle/>
          <a:p>
            <a:fld id="{3BE216F7-7716-4EFF-8CC7-F0AC5CD83657}" type="datetimeFigureOut">
              <a:rPr lang="en-GB" smtClean="0"/>
              <a:t>11/07/2023</a:t>
            </a:fld>
            <a:endParaRPr lang="en-GB"/>
          </a:p>
        </p:txBody>
      </p:sp>
      <p:sp>
        <p:nvSpPr>
          <p:cNvPr id="5" name="Footer Placeholder 4">
            <a:extLst>
              <a:ext uri="{FF2B5EF4-FFF2-40B4-BE49-F238E27FC236}">
                <a16:creationId xmlns:a16="http://schemas.microsoft.com/office/drawing/2014/main" id="{AA4F1FB8-E9CF-626E-9686-FDC9711540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63A933-B2EC-67DE-9E2E-9C41F607FB35}"/>
              </a:ext>
            </a:extLst>
          </p:cNvPr>
          <p:cNvSpPr>
            <a:spLocks noGrp="1"/>
          </p:cNvSpPr>
          <p:nvPr>
            <p:ph type="sldNum" sz="quarter" idx="12"/>
          </p:nvPr>
        </p:nvSpPr>
        <p:spPr/>
        <p:txBody>
          <a:bodyPr/>
          <a:lstStyle/>
          <a:p>
            <a:fld id="{AA51C651-8F64-4029-852F-23860F4AB7C8}" type="slidenum">
              <a:rPr lang="en-GB" smtClean="0"/>
              <a:t>‹#›</a:t>
            </a:fld>
            <a:endParaRPr lang="en-GB"/>
          </a:p>
        </p:txBody>
      </p:sp>
    </p:spTree>
    <p:extLst>
      <p:ext uri="{BB962C8B-B14F-4D97-AF65-F5344CB8AC3E}">
        <p14:creationId xmlns:p14="http://schemas.microsoft.com/office/powerpoint/2010/main" val="265694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8783-B936-13A7-8563-D317DC2D90C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D88C382-5ED4-9519-E4EB-4B16C3CDE1F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960A2A0-802F-BB9A-DEE8-AEA898A93494}"/>
              </a:ext>
            </a:extLst>
          </p:cNvPr>
          <p:cNvSpPr>
            <a:spLocks noGrp="1"/>
          </p:cNvSpPr>
          <p:nvPr>
            <p:ph type="dt" sz="half" idx="10"/>
          </p:nvPr>
        </p:nvSpPr>
        <p:spPr/>
        <p:txBody>
          <a:bodyPr/>
          <a:lstStyle/>
          <a:p>
            <a:fld id="{3BE216F7-7716-4EFF-8CC7-F0AC5CD83657}" type="datetimeFigureOut">
              <a:rPr lang="en-GB" smtClean="0"/>
              <a:t>11/07/2023</a:t>
            </a:fld>
            <a:endParaRPr lang="en-GB"/>
          </a:p>
        </p:txBody>
      </p:sp>
      <p:sp>
        <p:nvSpPr>
          <p:cNvPr id="5" name="Footer Placeholder 4">
            <a:extLst>
              <a:ext uri="{FF2B5EF4-FFF2-40B4-BE49-F238E27FC236}">
                <a16:creationId xmlns:a16="http://schemas.microsoft.com/office/drawing/2014/main" id="{D453238A-2384-FD38-7AE9-F045C229E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1FDED1-D07E-0699-31A3-F9D49445A9CB}"/>
              </a:ext>
            </a:extLst>
          </p:cNvPr>
          <p:cNvSpPr>
            <a:spLocks noGrp="1"/>
          </p:cNvSpPr>
          <p:nvPr>
            <p:ph type="sldNum" sz="quarter" idx="12"/>
          </p:nvPr>
        </p:nvSpPr>
        <p:spPr/>
        <p:txBody>
          <a:bodyPr/>
          <a:lstStyle/>
          <a:p>
            <a:fld id="{AA51C651-8F64-4029-852F-23860F4AB7C8}" type="slidenum">
              <a:rPr lang="en-GB" smtClean="0"/>
              <a:t>‹#›</a:t>
            </a:fld>
            <a:endParaRPr lang="en-GB"/>
          </a:p>
        </p:txBody>
      </p:sp>
    </p:spTree>
    <p:extLst>
      <p:ext uri="{BB962C8B-B14F-4D97-AF65-F5344CB8AC3E}">
        <p14:creationId xmlns:p14="http://schemas.microsoft.com/office/powerpoint/2010/main" val="347805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D91F90-713E-2A0C-A003-7E6DF49610C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9AB2A0E-B02C-7BBF-0915-8A8C8622B1B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282FCA-8B33-3E8C-8E5D-AA791120ECC8}"/>
              </a:ext>
            </a:extLst>
          </p:cNvPr>
          <p:cNvSpPr>
            <a:spLocks noGrp="1"/>
          </p:cNvSpPr>
          <p:nvPr>
            <p:ph type="dt" sz="half" idx="10"/>
          </p:nvPr>
        </p:nvSpPr>
        <p:spPr/>
        <p:txBody>
          <a:bodyPr/>
          <a:lstStyle/>
          <a:p>
            <a:fld id="{3BE216F7-7716-4EFF-8CC7-F0AC5CD83657}" type="datetimeFigureOut">
              <a:rPr lang="en-GB" smtClean="0"/>
              <a:t>11/07/2023</a:t>
            </a:fld>
            <a:endParaRPr lang="en-GB"/>
          </a:p>
        </p:txBody>
      </p:sp>
      <p:sp>
        <p:nvSpPr>
          <p:cNvPr id="5" name="Footer Placeholder 4">
            <a:extLst>
              <a:ext uri="{FF2B5EF4-FFF2-40B4-BE49-F238E27FC236}">
                <a16:creationId xmlns:a16="http://schemas.microsoft.com/office/drawing/2014/main" id="{33BB8815-CD6F-4ED7-DA22-95C9451641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A428E1-7839-65D5-1C83-FE86E162A130}"/>
              </a:ext>
            </a:extLst>
          </p:cNvPr>
          <p:cNvSpPr>
            <a:spLocks noGrp="1"/>
          </p:cNvSpPr>
          <p:nvPr>
            <p:ph type="sldNum" sz="quarter" idx="12"/>
          </p:nvPr>
        </p:nvSpPr>
        <p:spPr/>
        <p:txBody>
          <a:bodyPr/>
          <a:lstStyle/>
          <a:p>
            <a:fld id="{AA51C651-8F64-4029-852F-23860F4AB7C8}" type="slidenum">
              <a:rPr lang="en-GB" smtClean="0"/>
              <a:t>‹#›</a:t>
            </a:fld>
            <a:endParaRPr lang="en-GB"/>
          </a:p>
        </p:txBody>
      </p:sp>
    </p:spTree>
    <p:extLst>
      <p:ext uri="{BB962C8B-B14F-4D97-AF65-F5344CB8AC3E}">
        <p14:creationId xmlns:p14="http://schemas.microsoft.com/office/powerpoint/2010/main" val="3704811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23579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8865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30949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273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C8BC9EC0-5DDE-4FAE-9FA7-76BB9057AF35}" type="datetimeFigureOut">
              <a:rPr lang="en-GB" smtClean="0"/>
              <a:t>11/07/2023</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B3900D4-5C9E-4299-B37A-01770FEECD25}" type="slidenum">
              <a:rPr lang="en-GB" smtClean="0"/>
              <a:t>‹#›</a:t>
            </a:fld>
            <a:endParaRPr lang="en-GB"/>
          </a:p>
        </p:txBody>
      </p:sp>
    </p:spTree>
    <p:extLst>
      <p:ext uri="{BB962C8B-B14F-4D97-AF65-F5344CB8AC3E}">
        <p14:creationId xmlns:p14="http://schemas.microsoft.com/office/powerpoint/2010/main" val="1195480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3446" y="202629"/>
            <a:ext cx="10758452" cy="778099"/>
          </a:xfrm>
        </p:spPr>
        <p:txBody>
          <a:bodyPr/>
          <a:lstStyle/>
          <a:p>
            <a:r>
              <a:rPr lang="en-US"/>
              <a:t>Click to edit Master title style</a:t>
            </a:r>
            <a:endParaRPr lang="en-GB"/>
          </a:p>
        </p:txBody>
      </p:sp>
    </p:spTree>
    <p:extLst>
      <p:ext uri="{BB962C8B-B14F-4D97-AF65-F5344CB8AC3E}">
        <p14:creationId xmlns:p14="http://schemas.microsoft.com/office/powerpoint/2010/main" val="18507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8BC9EC0-5DDE-4FAE-9FA7-76BB9057AF35}" type="datetimeFigureOut">
              <a:rPr lang="en-GB" smtClean="0"/>
              <a:t>11/07/2023</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B3900D4-5C9E-4299-B37A-01770FEECD25}" type="slidenum">
              <a:rPr lang="en-GB" smtClean="0"/>
              <a:t>‹#›</a:t>
            </a:fld>
            <a:endParaRPr lang="en-GB"/>
          </a:p>
        </p:txBody>
      </p:sp>
    </p:spTree>
    <p:extLst>
      <p:ext uri="{BB962C8B-B14F-4D97-AF65-F5344CB8AC3E}">
        <p14:creationId xmlns:p14="http://schemas.microsoft.com/office/powerpoint/2010/main" val="3481535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40917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C290-9500-FE8D-E19C-4E2B62C2C5C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758F1D7-0988-C9CF-9D9F-1B3BCE9642C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9DF6FA-79AD-B13D-2283-169A4A1748F6}"/>
              </a:ext>
            </a:extLst>
          </p:cNvPr>
          <p:cNvSpPr>
            <a:spLocks noGrp="1"/>
          </p:cNvSpPr>
          <p:nvPr>
            <p:ph type="dt" sz="half" idx="10"/>
          </p:nvPr>
        </p:nvSpPr>
        <p:spPr/>
        <p:txBody>
          <a:bodyPr/>
          <a:lstStyle/>
          <a:p>
            <a:fld id="{3BE216F7-7716-4EFF-8CC7-F0AC5CD83657}" type="datetimeFigureOut">
              <a:rPr lang="en-GB" smtClean="0"/>
              <a:t>11/07/2023</a:t>
            </a:fld>
            <a:endParaRPr lang="en-GB"/>
          </a:p>
        </p:txBody>
      </p:sp>
      <p:sp>
        <p:nvSpPr>
          <p:cNvPr id="5" name="Footer Placeholder 4">
            <a:extLst>
              <a:ext uri="{FF2B5EF4-FFF2-40B4-BE49-F238E27FC236}">
                <a16:creationId xmlns:a16="http://schemas.microsoft.com/office/drawing/2014/main" id="{90E7F427-F445-40B9-F16F-4ACD31F1C1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E1F228-8E53-139C-E483-FEC9748AC44E}"/>
              </a:ext>
            </a:extLst>
          </p:cNvPr>
          <p:cNvSpPr>
            <a:spLocks noGrp="1"/>
          </p:cNvSpPr>
          <p:nvPr>
            <p:ph type="sldNum" sz="quarter" idx="12"/>
          </p:nvPr>
        </p:nvSpPr>
        <p:spPr/>
        <p:txBody>
          <a:bodyPr/>
          <a:lstStyle/>
          <a:p>
            <a:fld id="{AA51C651-8F64-4029-852F-23860F4AB7C8}" type="slidenum">
              <a:rPr lang="en-GB" smtClean="0"/>
              <a:t>‹#›</a:t>
            </a:fld>
            <a:endParaRPr lang="en-GB"/>
          </a:p>
        </p:txBody>
      </p:sp>
    </p:spTree>
    <p:extLst>
      <p:ext uri="{BB962C8B-B14F-4D97-AF65-F5344CB8AC3E}">
        <p14:creationId xmlns:p14="http://schemas.microsoft.com/office/powerpoint/2010/main" val="2470168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1056412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743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92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3EEC-3A53-6DE5-1086-63BEF5566E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F14AB29-C04B-3484-897E-0D9AE39AB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8E0226-93A1-39CB-D92E-F5C091B7B017}"/>
              </a:ext>
            </a:extLst>
          </p:cNvPr>
          <p:cNvSpPr>
            <a:spLocks noGrp="1"/>
          </p:cNvSpPr>
          <p:nvPr>
            <p:ph type="dt" sz="half" idx="10"/>
          </p:nvPr>
        </p:nvSpPr>
        <p:spPr/>
        <p:txBody>
          <a:bodyPr/>
          <a:lstStyle/>
          <a:p>
            <a:fld id="{3BE216F7-7716-4EFF-8CC7-F0AC5CD83657}" type="datetimeFigureOut">
              <a:rPr lang="en-GB" smtClean="0"/>
              <a:t>11/07/2023</a:t>
            </a:fld>
            <a:endParaRPr lang="en-GB"/>
          </a:p>
        </p:txBody>
      </p:sp>
      <p:sp>
        <p:nvSpPr>
          <p:cNvPr id="5" name="Footer Placeholder 4">
            <a:extLst>
              <a:ext uri="{FF2B5EF4-FFF2-40B4-BE49-F238E27FC236}">
                <a16:creationId xmlns:a16="http://schemas.microsoft.com/office/drawing/2014/main" id="{AE43642E-DA6D-7CCB-1BE1-36E8B288EF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AB8491-2719-0BC9-0B00-076929B83A71}"/>
              </a:ext>
            </a:extLst>
          </p:cNvPr>
          <p:cNvSpPr>
            <a:spLocks noGrp="1"/>
          </p:cNvSpPr>
          <p:nvPr>
            <p:ph type="sldNum" sz="quarter" idx="12"/>
          </p:nvPr>
        </p:nvSpPr>
        <p:spPr/>
        <p:txBody>
          <a:bodyPr/>
          <a:lstStyle/>
          <a:p>
            <a:fld id="{AA51C651-8F64-4029-852F-23860F4AB7C8}" type="slidenum">
              <a:rPr lang="en-GB" smtClean="0"/>
              <a:t>‹#›</a:t>
            </a:fld>
            <a:endParaRPr lang="en-GB"/>
          </a:p>
        </p:txBody>
      </p:sp>
    </p:spTree>
    <p:extLst>
      <p:ext uri="{BB962C8B-B14F-4D97-AF65-F5344CB8AC3E}">
        <p14:creationId xmlns:p14="http://schemas.microsoft.com/office/powerpoint/2010/main" val="197816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7E23-86C1-E49E-EF2E-A3CE1B069E5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889AC5-E8AA-7F07-EF2D-FA29746310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B811587-C743-54B6-FD86-1B7E3BF8AA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AE94B33-8654-7C40-F814-0E1A1089CEDB}"/>
              </a:ext>
            </a:extLst>
          </p:cNvPr>
          <p:cNvSpPr>
            <a:spLocks noGrp="1"/>
          </p:cNvSpPr>
          <p:nvPr>
            <p:ph type="dt" sz="half" idx="10"/>
          </p:nvPr>
        </p:nvSpPr>
        <p:spPr/>
        <p:txBody>
          <a:bodyPr/>
          <a:lstStyle/>
          <a:p>
            <a:fld id="{3BE216F7-7716-4EFF-8CC7-F0AC5CD83657}" type="datetimeFigureOut">
              <a:rPr lang="en-GB" smtClean="0"/>
              <a:t>11/07/2023</a:t>
            </a:fld>
            <a:endParaRPr lang="en-GB"/>
          </a:p>
        </p:txBody>
      </p:sp>
      <p:sp>
        <p:nvSpPr>
          <p:cNvPr id="6" name="Footer Placeholder 5">
            <a:extLst>
              <a:ext uri="{FF2B5EF4-FFF2-40B4-BE49-F238E27FC236}">
                <a16:creationId xmlns:a16="http://schemas.microsoft.com/office/drawing/2014/main" id="{E771F523-A22C-A19F-82F6-7661F242C4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1E69E5-A2CB-38E5-B3B4-0BEB7278F55C}"/>
              </a:ext>
            </a:extLst>
          </p:cNvPr>
          <p:cNvSpPr>
            <a:spLocks noGrp="1"/>
          </p:cNvSpPr>
          <p:nvPr>
            <p:ph type="sldNum" sz="quarter" idx="12"/>
          </p:nvPr>
        </p:nvSpPr>
        <p:spPr/>
        <p:txBody>
          <a:bodyPr/>
          <a:lstStyle/>
          <a:p>
            <a:fld id="{AA51C651-8F64-4029-852F-23860F4AB7C8}" type="slidenum">
              <a:rPr lang="en-GB" smtClean="0"/>
              <a:t>‹#›</a:t>
            </a:fld>
            <a:endParaRPr lang="en-GB"/>
          </a:p>
        </p:txBody>
      </p:sp>
    </p:spTree>
    <p:extLst>
      <p:ext uri="{BB962C8B-B14F-4D97-AF65-F5344CB8AC3E}">
        <p14:creationId xmlns:p14="http://schemas.microsoft.com/office/powerpoint/2010/main" val="147340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960B5-D66E-9CF9-ADAA-BC427588384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1D328C5-F4D9-6F45-7F8E-611CFC5FF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272FD8-ECB9-04FC-24AC-A2D50A8805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65C40C2-3ADA-C677-2516-5761A2588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CEB3C3-C474-C294-56CD-889261BF64E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1830454-C0C2-3718-BDB5-7E10C32E8A8E}"/>
              </a:ext>
            </a:extLst>
          </p:cNvPr>
          <p:cNvSpPr>
            <a:spLocks noGrp="1"/>
          </p:cNvSpPr>
          <p:nvPr>
            <p:ph type="dt" sz="half" idx="10"/>
          </p:nvPr>
        </p:nvSpPr>
        <p:spPr/>
        <p:txBody>
          <a:bodyPr/>
          <a:lstStyle/>
          <a:p>
            <a:fld id="{3BE216F7-7716-4EFF-8CC7-F0AC5CD83657}" type="datetimeFigureOut">
              <a:rPr lang="en-GB" smtClean="0"/>
              <a:t>11/07/2023</a:t>
            </a:fld>
            <a:endParaRPr lang="en-GB"/>
          </a:p>
        </p:txBody>
      </p:sp>
      <p:sp>
        <p:nvSpPr>
          <p:cNvPr id="8" name="Footer Placeholder 7">
            <a:extLst>
              <a:ext uri="{FF2B5EF4-FFF2-40B4-BE49-F238E27FC236}">
                <a16:creationId xmlns:a16="http://schemas.microsoft.com/office/drawing/2014/main" id="{46F7A3A6-FDC2-E361-360B-5356E072F24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DFCB72-2B90-E891-F9B8-6161BD92DE50}"/>
              </a:ext>
            </a:extLst>
          </p:cNvPr>
          <p:cNvSpPr>
            <a:spLocks noGrp="1"/>
          </p:cNvSpPr>
          <p:nvPr>
            <p:ph type="sldNum" sz="quarter" idx="12"/>
          </p:nvPr>
        </p:nvSpPr>
        <p:spPr/>
        <p:txBody>
          <a:bodyPr/>
          <a:lstStyle/>
          <a:p>
            <a:fld id="{AA51C651-8F64-4029-852F-23860F4AB7C8}" type="slidenum">
              <a:rPr lang="en-GB" smtClean="0"/>
              <a:t>‹#›</a:t>
            </a:fld>
            <a:endParaRPr lang="en-GB"/>
          </a:p>
        </p:txBody>
      </p:sp>
    </p:spTree>
    <p:extLst>
      <p:ext uri="{BB962C8B-B14F-4D97-AF65-F5344CB8AC3E}">
        <p14:creationId xmlns:p14="http://schemas.microsoft.com/office/powerpoint/2010/main" val="1968239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19CE-0137-75F4-032C-1753D3B3784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E34EDCA-2CD4-911D-4B32-9329BBFB0300}"/>
              </a:ext>
            </a:extLst>
          </p:cNvPr>
          <p:cNvSpPr>
            <a:spLocks noGrp="1"/>
          </p:cNvSpPr>
          <p:nvPr>
            <p:ph type="dt" sz="half" idx="10"/>
          </p:nvPr>
        </p:nvSpPr>
        <p:spPr/>
        <p:txBody>
          <a:bodyPr/>
          <a:lstStyle/>
          <a:p>
            <a:fld id="{3BE216F7-7716-4EFF-8CC7-F0AC5CD83657}" type="datetimeFigureOut">
              <a:rPr lang="en-GB" smtClean="0"/>
              <a:t>11/07/2023</a:t>
            </a:fld>
            <a:endParaRPr lang="en-GB"/>
          </a:p>
        </p:txBody>
      </p:sp>
      <p:sp>
        <p:nvSpPr>
          <p:cNvPr id="4" name="Footer Placeholder 3">
            <a:extLst>
              <a:ext uri="{FF2B5EF4-FFF2-40B4-BE49-F238E27FC236}">
                <a16:creationId xmlns:a16="http://schemas.microsoft.com/office/drawing/2014/main" id="{DB0B7981-88AD-5A33-A4A3-94351FFE8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826F45-34BD-FEE9-C1AC-25C2F785BBCC}"/>
              </a:ext>
            </a:extLst>
          </p:cNvPr>
          <p:cNvSpPr>
            <a:spLocks noGrp="1"/>
          </p:cNvSpPr>
          <p:nvPr>
            <p:ph type="sldNum" sz="quarter" idx="12"/>
          </p:nvPr>
        </p:nvSpPr>
        <p:spPr/>
        <p:txBody>
          <a:bodyPr/>
          <a:lstStyle/>
          <a:p>
            <a:fld id="{AA51C651-8F64-4029-852F-23860F4AB7C8}" type="slidenum">
              <a:rPr lang="en-GB" smtClean="0"/>
              <a:t>‹#›</a:t>
            </a:fld>
            <a:endParaRPr lang="en-GB"/>
          </a:p>
        </p:txBody>
      </p:sp>
    </p:spTree>
    <p:extLst>
      <p:ext uri="{BB962C8B-B14F-4D97-AF65-F5344CB8AC3E}">
        <p14:creationId xmlns:p14="http://schemas.microsoft.com/office/powerpoint/2010/main" val="372669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2879B-348C-908D-01A1-9969CC993D25}"/>
              </a:ext>
            </a:extLst>
          </p:cNvPr>
          <p:cNvSpPr>
            <a:spLocks noGrp="1"/>
          </p:cNvSpPr>
          <p:nvPr>
            <p:ph type="dt" sz="half" idx="10"/>
          </p:nvPr>
        </p:nvSpPr>
        <p:spPr/>
        <p:txBody>
          <a:bodyPr/>
          <a:lstStyle/>
          <a:p>
            <a:fld id="{3BE216F7-7716-4EFF-8CC7-F0AC5CD83657}" type="datetimeFigureOut">
              <a:rPr lang="en-GB" smtClean="0"/>
              <a:t>11/07/2023</a:t>
            </a:fld>
            <a:endParaRPr lang="en-GB"/>
          </a:p>
        </p:txBody>
      </p:sp>
      <p:sp>
        <p:nvSpPr>
          <p:cNvPr id="3" name="Footer Placeholder 2">
            <a:extLst>
              <a:ext uri="{FF2B5EF4-FFF2-40B4-BE49-F238E27FC236}">
                <a16:creationId xmlns:a16="http://schemas.microsoft.com/office/drawing/2014/main" id="{CD8C2B89-0A37-DB04-6719-C825A25388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6F0DB1-DED2-EC9C-F451-633E65885781}"/>
              </a:ext>
            </a:extLst>
          </p:cNvPr>
          <p:cNvSpPr>
            <a:spLocks noGrp="1"/>
          </p:cNvSpPr>
          <p:nvPr>
            <p:ph type="sldNum" sz="quarter" idx="12"/>
          </p:nvPr>
        </p:nvSpPr>
        <p:spPr/>
        <p:txBody>
          <a:bodyPr/>
          <a:lstStyle/>
          <a:p>
            <a:fld id="{AA51C651-8F64-4029-852F-23860F4AB7C8}" type="slidenum">
              <a:rPr lang="en-GB" smtClean="0"/>
              <a:t>‹#›</a:t>
            </a:fld>
            <a:endParaRPr lang="en-GB"/>
          </a:p>
        </p:txBody>
      </p:sp>
    </p:spTree>
    <p:extLst>
      <p:ext uri="{BB962C8B-B14F-4D97-AF65-F5344CB8AC3E}">
        <p14:creationId xmlns:p14="http://schemas.microsoft.com/office/powerpoint/2010/main" val="243648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9A23-A459-0027-94A0-36249AF4A54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7813F76-EFBC-0679-DBC5-FACD12AA9F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BAD58D-4FF2-710B-CC4A-4C9B10554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5B2E63-EB30-B879-77F6-33F8896C00AA}"/>
              </a:ext>
            </a:extLst>
          </p:cNvPr>
          <p:cNvSpPr>
            <a:spLocks noGrp="1"/>
          </p:cNvSpPr>
          <p:nvPr>
            <p:ph type="dt" sz="half" idx="10"/>
          </p:nvPr>
        </p:nvSpPr>
        <p:spPr/>
        <p:txBody>
          <a:bodyPr/>
          <a:lstStyle/>
          <a:p>
            <a:fld id="{3BE216F7-7716-4EFF-8CC7-F0AC5CD83657}" type="datetimeFigureOut">
              <a:rPr lang="en-GB" smtClean="0"/>
              <a:t>11/07/2023</a:t>
            </a:fld>
            <a:endParaRPr lang="en-GB"/>
          </a:p>
        </p:txBody>
      </p:sp>
      <p:sp>
        <p:nvSpPr>
          <p:cNvPr id="6" name="Footer Placeholder 5">
            <a:extLst>
              <a:ext uri="{FF2B5EF4-FFF2-40B4-BE49-F238E27FC236}">
                <a16:creationId xmlns:a16="http://schemas.microsoft.com/office/drawing/2014/main" id="{02E800E0-366E-CBF8-7551-8AE621E6C8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90A42A-373C-E8E4-6587-7A07B1CB1EC0}"/>
              </a:ext>
            </a:extLst>
          </p:cNvPr>
          <p:cNvSpPr>
            <a:spLocks noGrp="1"/>
          </p:cNvSpPr>
          <p:nvPr>
            <p:ph type="sldNum" sz="quarter" idx="12"/>
          </p:nvPr>
        </p:nvSpPr>
        <p:spPr/>
        <p:txBody>
          <a:bodyPr/>
          <a:lstStyle/>
          <a:p>
            <a:fld id="{AA51C651-8F64-4029-852F-23860F4AB7C8}" type="slidenum">
              <a:rPr lang="en-GB" smtClean="0"/>
              <a:t>‹#›</a:t>
            </a:fld>
            <a:endParaRPr lang="en-GB"/>
          </a:p>
        </p:txBody>
      </p:sp>
    </p:spTree>
    <p:extLst>
      <p:ext uri="{BB962C8B-B14F-4D97-AF65-F5344CB8AC3E}">
        <p14:creationId xmlns:p14="http://schemas.microsoft.com/office/powerpoint/2010/main" val="209318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E911-601D-D463-32F7-E526C27F33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B043FD1-603F-E706-93E8-7E00946DA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A2EA61-58BC-89A2-659F-0416172BC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5B43F2-8855-2033-28FB-75F849A37C2F}"/>
              </a:ext>
            </a:extLst>
          </p:cNvPr>
          <p:cNvSpPr>
            <a:spLocks noGrp="1"/>
          </p:cNvSpPr>
          <p:nvPr>
            <p:ph type="dt" sz="half" idx="10"/>
          </p:nvPr>
        </p:nvSpPr>
        <p:spPr/>
        <p:txBody>
          <a:bodyPr/>
          <a:lstStyle/>
          <a:p>
            <a:fld id="{3BE216F7-7716-4EFF-8CC7-F0AC5CD83657}" type="datetimeFigureOut">
              <a:rPr lang="en-GB" smtClean="0"/>
              <a:t>11/07/2023</a:t>
            </a:fld>
            <a:endParaRPr lang="en-GB"/>
          </a:p>
        </p:txBody>
      </p:sp>
      <p:sp>
        <p:nvSpPr>
          <p:cNvPr id="6" name="Footer Placeholder 5">
            <a:extLst>
              <a:ext uri="{FF2B5EF4-FFF2-40B4-BE49-F238E27FC236}">
                <a16:creationId xmlns:a16="http://schemas.microsoft.com/office/drawing/2014/main" id="{2545A1DA-C076-DBBA-2350-C0EB14A9ED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CB8415-BA04-9CF0-12AA-1AF0AF3BF815}"/>
              </a:ext>
            </a:extLst>
          </p:cNvPr>
          <p:cNvSpPr>
            <a:spLocks noGrp="1"/>
          </p:cNvSpPr>
          <p:nvPr>
            <p:ph type="sldNum" sz="quarter" idx="12"/>
          </p:nvPr>
        </p:nvSpPr>
        <p:spPr/>
        <p:txBody>
          <a:bodyPr/>
          <a:lstStyle/>
          <a:p>
            <a:fld id="{AA51C651-8F64-4029-852F-23860F4AB7C8}" type="slidenum">
              <a:rPr lang="en-GB" smtClean="0"/>
              <a:t>‹#›</a:t>
            </a:fld>
            <a:endParaRPr lang="en-GB"/>
          </a:p>
        </p:txBody>
      </p:sp>
    </p:spTree>
    <p:extLst>
      <p:ext uri="{BB962C8B-B14F-4D97-AF65-F5344CB8AC3E}">
        <p14:creationId xmlns:p14="http://schemas.microsoft.com/office/powerpoint/2010/main" val="693692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3E7598-9360-31F6-5993-D2D481F18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E0DA37A-C474-4F39-DE9C-1B0D9F8C4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AB51DEF-F1EA-879D-D555-28B6842579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216F7-7716-4EFF-8CC7-F0AC5CD83657}" type="datetimeFigureOut">
              <a:rPr lang="en-GB" smtClean="0"/>
              <a:t>11/07/2023</a:t>
            </a:fld>
            <a:endParaRPr lang="en-GB"/>
          </a:p>
        </p:txBody>
      </p:sp>
      <p:sp>
        <p:nvSpPr>
          <p:cNvPr id="5" name="Footer Placeholder 4">
            <a:extLst>
              <a:ext uri="{FF2B5EF4-FFF2-40B4-BE49-F238E27FC236}">
                <a16:creationId xmlns:a16="http://schemas.microsoft.com/office/drawing/2014/main" id="{45A4F2DA-0A3D-8BAB-F01F-D9EB93CDB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712650-B2E9-CFA4-BF46-B79883E4F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1C651-8F64-4029-852F-23860F4AB7C8}" type="slidenum">
              <a:rPr lang="en-GB" smtClean="0"/>
              <a:t>‹#›</a:t>
            </a:fld>
            <a:endParaRPr lang="en-GB"/>
          </a:p>
        </p:txBody>
      </p:sp>
    </p:spTree>
    <p:extLst>
      <p:ext uri="{BB962C8B-B14F-4D97-AF65-F5344CB8AC3E}">
        <p14:creationId xmlns:p14="http://schemas.microsoft.com/office/powerpoint/2010/main" val="48733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8355" y="202629"/>
            <a:ext cx="10566264" cy="77809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35360" y="1196753"/>
            <a:ext cx="11247040" cy="49294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Box 6"/>
          <p:cNvSpPr txBox="1">
            <a:spLocks noChangeArrowheads="1"/>
          </p:cNvSpPr>
          <p:nvPr/>
        </p:nvSpPr>
        <p:spPr bwMode="auto">
          <a:xfrm>
            <a:off x="0" y="6336704"/>
            <a:ext cx="12185651" cy="548680"/>
          </a:xfrm>
          <a:prstGeom prst="rect">
            <a:avLst/>
          </a:prstGeom>
          <a:solidFill>
            <a:srgbClr val="006265"/>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48768" tIns="48768" rIns="48768" bIns="48768" numCol="1" anchor="t" anchorCtr="0" compatLnSpc="1">
            <a:prstTxWarp prst="textNoShape">
              <a:avLst/>
            </a:prstTxWarp>
          </a:bodyPr>
          <a:lstStyle/>
          <a:p>
            <a:pPr marL="0" marR="0" lvl="0" indent="0" algn="ctr" defTabSz="121917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itchFamily="34" charset="0"/>
                <a:cs typeface="Arial" pitchFamily="34" charset="0"/>
              </a:rPr>
              <a:t>Committed to Achievement</a:t>
            </a:r>
            <a:endParaRPr kumimoji="0" lang="en-US" altLang="en-US" sz="3733" b="0" i="0" u="none" strike="noStrike" cap="none" normalizeH="0" baseline="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433" y="105592"/>
            <a:ext cx="719480" cy="101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ofsted-goo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72821" y="4861013"/>
            <a:ext cx="1397000" cy="135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723209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spcBef>
          <a:spcPct val="0"/>
        </a:spcBef>
        <a:buNone/>
        <a:defRPr sz="4800" kern="1200">
          <a:solidFill>
            <a:srgbClr val="006666"/>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beheard@coxgreen.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AB20-728C-ACE5-C28A-879A19E16FD0}"/>
              </a:ext>
            </a:extLst>
          </p:cNvPr>
          <p:cNvSpPr>
            <a:spLocks noGrp="1"/>
          </p:cNvSpPr>
          <p:nvPr>
            <p:ph type="ctrTitle"/>
          </p:nvPr>
        </p:nvSpPr>
        <p:spPr/>
        <p:txBody>
          <a:bodyPr/>
          <a:lstStyle/>
          <a:p>
            <a:r>
              <a:rPr lang="en-GB" b="1"/>
              <a:t>Welcome to </a:t>
            </a:r>
            <a:br>
              <a:rPr lang="en-GB" b="1"/>
            </a:br>
            <a:r>
              <a:rPr lang="en-GB" b="1"/>
              <a:t>Cox Green School</a:t>
            </a:r>
          </a:p>
        </p:txBody>
      </p:sp>
      <p:sp>
        <p:nvSpPr>
          <p:cNvPr id="3" name="Subtitle 2">
            <a:extLst>
              <a:ext uri="{FF2B5EF4-FFF2-40B4-BE49-F238E27FC236}">
                <a16:creationId xmlns:a16="http://schemas.microsoft.com/office/drawing/2014/main" id="{0BDE3B3F-90E7-B2E5-B6D3-AF1ADF7A42B6}"/>
              </a:ext>
            </a:extLst>
          </p:cNvPr>
          <p:cNvSpPr>
            <a:spLocks noGrp="1"/>
          </p:cNvSpPr>
          <p:nvPr>
            <p:ph type="subTitle" idx="1"/>
          </p:nvPr>
        </p:nvSpPr>
        <p:spPr>
          <a:xfrm>
            <a:off x="1524000" y="3972560"/>
            <a:ext cx="9144000" cy="1285240"/>
          </a:xfrm>
        </p:spPr>
        <p:txBody>
          <a:bodyPr/>
          <a:lstStyle/>
          <a:p>
            <a:r>
              <a:rPr lang="en-GB"/>
              <a:t>Induction Evening 2023</a:t>
            </a:r>
          </a:p>
        </p:txBody>
      </p:sp>
    </p:spTree>
    <p:extLst>
      <p:ext uri="{BB962C8B-B14F-4D97-AF65-F5344CB8AC3E}">
        <p14:creationId xmlns:p14="http://schemas.microsoft.com/office/powerpoint/2010/main" val="226357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481E-A3D7-1292-A437-3B2851809D7E}"/>
              </a:ext>
            </a:extLst>
          </p:cNvPr>
          <p:cNvSpPr>
            <a:spLocks noGrp="1"/>
          </p:cNvSpPr>
          <p:nvPr>
            <p:ph type="title"/>
          </p:nvPr>
        </p:nvSpPr>
        <p:spPr/>
        <p:txBody>
          <a:bodyPr/>
          <a:lstStyle/>
          <a:p>
            <a:r>
              <a:rPr lang="en-GB"/>
              <a:t>Developing personally</a:t>
            </a:r>
          </a:p>
        </p:txBody>
      </p:sp>
      <p:sp>
        <p:nvSpPr>
          <p:cNvPr id="3" name="Content Placeholder 2">
            <a:extLst>
              <a:ext uri="{FF2B5EF4-FFF2-40B4-BE49-F238E27FC236}">
                <a16:creationId xmlns:a16="http://schemas.microsoft.com/office/drawing/2014/main" id="{DEBC1467-8E0D-089B-DD2F-18B322DE744E}"/>
              </a:ext>
            </a:extLst>
          </p:cNvPr>
          <p:cNvSpPr>
            <a:spLocks noGrp="1"/>
          </p:cNvSpPr>
          <p:nvPr>
            <p:ph idx="1"/>
          </p:nvPr>
        </p:nvSpPr>
        <p:spPr/>
        <p:txBody>
          <a:bodyPr/>
          <a:lstStyle/>
          <a:p>
            <a:r>
              <a:rPr lang="en-GB"/>
              <a:t>Encourage your child to make the most of the opportunities available get involved in some of the extra-curricular activities.</a:t>
            </a:r>
          </a:p>
          <a:p>
            <a:pPr lvl="1"/>
            <a:r>
              <a:rPr lang="en-GB"/>
              <a:t>These run at break 1 and break 2 as well as after-school.</a:t>
            </a:r>
          </a:p>
          <a:p>
            <a:pPr lvl="1"/>
            <a:r>
              <a:rPr lang="en-GB"/>
              <a:t>You can see the timetable of activities on the school website and sign-up using edulink.</a:t>
            </a:r>
          </a:p>
          <a:p>
            <a:r>
              <a:rPr lang="en-GB"/>
              <a:t>Students will have opportunities to go on trips and visits so try to make the most of these.</a:t>
            </a:r>
          </a:p>
          <a:p>
            <a:r>
              <a:rPr lang="en-GB"/>
              <a:t>There are groups to support issues around wellbeing, racism, homophobia and bullying.</a:t>
            </a:r>
          </a:p>
        </p:txBody>
      </p:sp>
    </p:spTree>
    <p:extLst>
      <p:ext uri="{BB962C8B-B14F-4D97-AF65-F5344CB8AC3E}">
        <p14:creationId xmlns:p14="http://schemas.microsoft.com/office/powerpoint/2010/main" val="322321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9BDD-B0E8-8FFB-CFC1-7995C7ECFE9F}"/>
              </a:ext>
            </a:extLst>
          </p:cNvPr>
          <p:cNvSpPr>
            <a:spLocks noGrp="1"/>
          </p:cNvSpPr>
          <p:nvPr>
            <p:ph type="title"/>
          </p:nvPr>
        </p:nvSpPr>
        <p:spPr/>
        <p:txBody>
          <a:bodyPr/>
          <a:lstStyle/>
          <a:p>
            <a:r>
              <a:rPr lang="en-GB"/>
              <a:t>If you need support:</a:t>
            </a:r>
          </a:p>
        </p:txBody>
      </p:sp>
      <p:sp>
        <p:nvSpPr>
          <p:cNvPr id="3" name="Content Placeholder 2">
            <a:extLst>
              <a:ext uri="{FF2B5EF4-FFF2-40B4-BE49-F238E27FC236}">
                <a16:creationId xmlns:a16="http://schemas.microsoft.com/office/drawing/2014/main" id="{03FC38C9-938F-AAA0-FEF1-5C1FBBCE473B}"/>
              </a:ext>
            </a:extLst>
          </p:cNvPr>
          <p:cNvSpPr>
            <a:spLocks noGrp="1"/>
          </p:cNvSpPr>
          <p:nvPr>
            <p:ph idx="1"/>
          </p:nvPr>
        </p:nvSpPr>
        <p:spPr/>
        <p:txBody>
          <a:bodyPr vert="horz" lIns="91440" tIns="45720" rIns="91440" bIns="45720" rtlCol="0" anchor="t">
            <a:normAutofit fontScale="92500"/>
          </a:bodyPr>
          <a:lstStyle/>
          <a:p>
            <a:r>
              <a:rPr lang="en-GB" dirty="0"/>
              <a:t>Your child will see their tutor every morning so they are the best person to support you.</a:t>
            </a:r>
          </a:p>
          <a:p>
            <a:r>
              <a:rPr lang="en-GB" dirty="0"/>
              <a:t>If you have any concerns please speak to your </a:t>
            </a:r>
            <a:r>
              <a:rPr lang="en-GB" err="1"/>
              <a:t>childs’</a:t>
            </a:r>
            <a:r>
              <a:rPr lang="en-GB" dirty="0"/>
              <a:t> tutor, teacher or the SAFE team.</a:t>
            </a:r>
            <a:endParaRPr lang="en-GB" dirty="0">
              <a:ea typeface="Calibri"/>
              <a:cs typeface="Calibri"/>
            </a:endParaRPr>
          </a:p>
          <a:p>
            <a:r>
              <a:rPr lang="en-GB" dirty="0">
                <a:ea typeface="Calibri"/>
                <a:cs typeface="Calibri"/>
              </a:rPr>
              <a:t>There is also the email address </a:t>
            </a:r>
            <a:r>
              <a:rPr lang="en-GB" dirty="0">
                <a:ea typeface="Calibri"/>
                <a:cs typeface="Calibri"/>
                <a:hlinkClick r:id="rId2"/>
              </a:rPr>
              <a:t>beheard@coxgreen.com</a:t>
            </a:r>
            <a:endParaRPr lang="en-GB" dirty="0">
              <a:ea typeface="Calibri"/>
              <a:cs typeface="Calibri"/>
            </a:endParaRPr>
          </a:p>
          <a:p>
            <a:r>
              <a:rPr lang="en-GB" dirty="0">
                <a:ea typeface="Calibri"/>
                <a:cs typeface="Calibri"/>
              </a:rPr>
              <a:t>There are student groups for a range of interests that support and provide opportunities including </a:t>
            </a:r>
            <a:r>
              <a:rPr lang="en-GB" dirty="0" err="1">
                <a:ea typeface="Calibri"/>
                <a:cs typeface="Calibri"/>
              </a:rPr>
              <a:t>Qmmunity</a:t>
            </a:r>
            <a:r>
              <a:rPr lang="en-GB" dirty="0">
                <a:ea typeface="Calibri"/>
                <a:cs typeface="Calibri"/>
              </a:rPr>
              <a:t>, Unity, Wellbeing Ambassadors, JSL, Prefects, Anti-bullying group, sport, music, drama and others. </a:t>
            </a:r>
          </a:p>
          <a:p>
            <a:r>
              <a:rPr lang="en-GB" dirty="0">
                <a:ea typeface="Calibri"/>
                <a:cs typeface="Calibri"/>
              </a:rPr>
              <a:t>Information on outside agency support groups are provided within PD and Wednesday Wellbeing and as needed. </a:t>
            </a:r>
          </a:p>
        </p:txBody>
      </p:sp>
    </p:spTree>
    <p:extLst>
      <p:ext uri="{BB962C8B-B14F-4D97-AF65-F5344CB8AC3E}">
        <p14:creationId xmlns:p14="http://schemas.microsoft.com/office/powerpoint/2010/main" val="301674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4BDC-608F-D9FC-89ED-38FC0532BCDF}"/>
              </a:ext>
            </a:extLst>
          </p:cNvPr>
          <p:cNvSpPr>
            <a:spLocks noGrp="1"/>
          </p:cNvSpPr>
          <p:nvPr>
            <p:ph type="title"/>
          </p:nvPr>
        </p:nvSpPr>
        <p:spPr/>
        <p:txBody>
          <a:bodyPr/>
          <a:lstStyle/>
          <a:p>
            <a:r>
              <a:rPr lang="en-GB"/>
              <a:t>Values Card</a:t>
            </a:r>
          </a:p>
        </p:txBody>
      </p:sp>
      <p:sp>
        <p:nvSpPr>
          <p:cNvPr id="3" name="Content Placeholder 2">
            <a:extLst>
              <a:ext uri="{FF2B5EF4-FFF2-40B4-BE49-F238E27FC236}">
                <a16:creationId xmlns:a16="http://schemas.microsoft.com/office/drawing/2014/main" id="{56D8E71B-8F26-B39F-80E9-5E9E96D23F68}"/>
              </a:ext>
            </a:extLst>
          </p:cNvPr>
          <p:cNvSpPr>
            <a:spLocks noGrp="1"/>
          </p:cNvSpPr>
          <p:nvPr>
            <p:ph idx="1"/>
          </p:nvPr>
        </p:nvSpPr>
        <p:spPr>
          <a:xfrm>
            <a:off x="838200" y="1825625"/>
            <a:ext cx="5087587" cy="4351338"/>
          </a:xfrm>
        </p:spPr>
        <p:txBody>
          <a:bodyPr/>
          <a:lstStyle/>
          <a:p>
            <a:r>
              <a:rPr lang="en-GB"/>
              <a:t>Values Cards:</a:t>
            </a:r>
          </a:p>
          <a:p>
            <a:pPr lvl="1"/>
            <a:r>
              <a:rPr lang="en-GB"/>
              <a:t>In September students will all be provided with a values card – they must keep this on them at all times.</a:t>
            </a:r>
          </a:p>
          <a:p>
            <a:pPr lvl="1"/>
            <a:r>
              <a:rPr lang="en-GB"/>
              <a:t>These are for staff to recognise positives and issue sanctions outside of lessons.</a:t>
            </a:r>
          </a:p>
          <a:p>
            <a:pPr lvl="1"/>
            <a:r>
              <a:rPr lang="en-GB"/>
              <a:t>Students can earn signature for both positives and negatives:</a:t>
            </a:r>
          </a:p>
          <a:p>
            <a:pPr lvl="1"/>
            <a:endParaRPr lang="en-GB"/>
          </a:p>
        </p:txBody>
      </p:sp>
      <p:grpSp>
        <p:nvGrpSpPr>
          <p:cNvPr id="4" name="Group 20">
            <a:extLst>
              <a:ext uri="{FF2B5EF4-FFF2-40B4-BE49-F238E27FC236}">
                <a16:creationId xmlns:a16="http://schemas.microsoft.com/office/drawing/2014/main" id="{5BB1AB87-1CE3-7556-132C-BB59BDDEB043}"/>
              </a:ext>
            </a:extLst>
          </p:cNvPr>
          <p:cNvGrpSpPr>
            <a:grpSpLocks/>
          </p:cNvGrpSpPr>
          <p:nvPr/>
        </p:nvGrpSpPr>
        <p:grpSpPr bwMode="auto">
          <a:xfrm>
            <a:off x="6122306" y="200026"/>
            <a:ext cx="2894666" cy="3801268"/>
            <a:chOff x="105451587" y="105957195"/>
            <a:chExt cx="2359944" cy="3352874"/>
          </a:xfrm>
        </p:grpSpPr>
        <p:sp>
          <p:nvSpPr>
            <p:cNvPr id="5" name="Text Box 21">
              <a:extLst>
                <a:ext uri="{FF2B5EF4-FFF2-40B4-BE49-F238E27FC236}">
                  <a16:creationId xmlns:a16="http://schemas.microsoft.com/office/drawing/2014/main" id="{DA669623-27D1-E8FA-B6FF-08DB2B87C219}"/>
                </a:ext>
              </a:extLst>
            </p:cNvPr>
            <p:cNvSpPr txBox="1">
              <a:spLocks noChangeArrowheads="1"/>
            </p:cNvSpPr>
            <p:nvPr/>
          </p:nvSpPr>
          <p:spPr bwMode="auto">
            <a:xfrm>
              <a:off x="105451587" y="105957195"/>
              <a:ext cx="2359944" cy="3352874"/>
            </a:xfrm>
            <a:prstGeom prst="rect">
              <a:avLst/>
            </a:prstGeom>
            <a:solidFill>
              <a:srgbClr val="006265"/>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 name="Group 22">
              <a:extLst>
                <a:ext uri="{FF2B5EF4-FFF2-40B4-BE49-F238E27FC236}">
                  <a16:creationId xmlns:a16="http://schemas.microsoft.com/office/drawing/2014/main" id="{A93ED0AA-0C41-079E-0661-453850DA83BD}"/>
                </a:ext>
              </a:extLst>
            </p:cNvPr>
            <p:cNvGrpSpPr>
              <a:grpSpLocks/>
            </p:cNvGrpSpPr>
            <p:nvPr/>
          </p:nvGrpSpPr>
          <p:grpSpPr bwMode="auto">
            <a:xfrm>
              <a:off x="105682417" y="106619040"/>
              <a:ext cx="534398" cy="595719"/>
              <a:chOff x="102504240" y="105603040"/>
              <a:chExt cx="802640" cy="944880"/>
            </a:xfrm>
          </p:grpSpPr>
          <p:sp>
            <p:nvSpPr>
              <p:cNvPr id="19" name="Oval 23">
                <a:extLst>
                  <a:ext uri="{FF2B5EF4-FFF2-40B4-BE49-F238E27FC236}">
                    <a16:creationId xmlns:a16="http://schemas.microsoft.com/office/drawing/2014/main" id="{7C2A9E43-764D-8F83-E1C2-7BCDC6D46884}"/>
                  </a:ext>
                </a:extLst>
              </p:cNvPr>
              <p:cNvSpPr>
                <a:spLocks noChangeArrowheads="1"/>
              </p:cNvSpPr>
              <p:nvPr/>
            </p:nvSpPr>
            <p:spPr bwMode="auto">
              <a:xfrm>
                <a:off x="102504240" y="105806240"/>
                <a:ext cx="802640" cy="741680"/>
              </a:xfrm>
              <a:prstGeom prst="ellipse">
                <a:avLst/>
              </a:prstGeom>
              <a:solidFill>
                <a:srgbClr val="FFFFFF"/>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0" name="Oval 24">
                <a:extLst>
                  <a:ext uri="{FF2B5EF4-FFF2-40B4-BE49-F238E27FC236}">
                    <a16:creationId xmlns:a16="http://schemas.microsoft.com/office/drawing/2014/main" id="{44D96B87-9DAB-4E50-2D4C-E82067334ADB}"/>
                  </a:ext>
                </a:extLst>
              </p:cNvPr>
              <p:cNvSpPr>
                <a:spLocks noChangeArrowheads="1"/>
              </p:cNvSpPr>
              <p:nvPr/>
            </p:nvSpPr>
            <p:spPr bwMode="auto">
              <a:xfrm>
                <a:off x="102844740" y="106144000"/>
                <a:ext cx="406400" cy="365760"/>
              </a:xfrm>
              <a:prstGeom prst="ellipse">
                <a:avLst/>
              </a:prstGeom>
              <a:solidFill>
                <a:srgbClr val="FFFFFF"/>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1" name="Text Box 25">
                <a:extLst>
                  <a:ext uri="{FF2B5EF4-FFF2-40B4-BE49-F238E27FC236}">
                    <a16:creationId xmlns:a16="http://schemas.microsoft.com/office/drawing/2014/main" id="{9AE36246-1987-B453-D919-09C4A81B4663}"/>
                  </a:ext>
                </a:extLst>
              </p:cNvPr>
              <p:cNvSpPr txBox="1">
                <a:spLocks noChangeArrowheads="1"/>
              </p:cNvSpPr>
              <p:nvPr/>
            </p:nvSpPr>
            <p:spPr bwMode="auto">
              <a:xfrm>
                <a:off x="102575360" y="105603040"/>
                <a:ext cx="497840" cy="762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7" name="Oval 26">
              <a:extLst>
                <a:ext uri="{FF2B5EF4-FFF2-40B4-BE49-F238E27FC236}">
                  <a16:creationId xmlns:a16="http://schemas.microsoft.com/office/drawing/2014/main" id="{3A146056-D3F5-C7E5-3F51-6EA9ACB1029D}"/>
                </a:ext>
              </a:extLst>
            </p:cNvPr>
            <p:cNvSpPr>
              <a:spLocks noChangeArrowheads="1"/>
            </p:cNvSpPr>
            <p:nvPr/>
          </p:nvSpPr>
          <p:spPr bwMode="auto">
            <a:xfrm>
              <a:off x="106965315" y="106741771"/>
              <a:ext cx="540761" cy="472988"/>
            </a:xfrm>
            <a:prstGeom prst="ellipse">
              <a:avLst/>
            </a:prstGeom>
            <a:solidFill>
              <a:srgbClr val="FFFFFF"/>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8" name="Oval 27">
              <a:extLst>
                <a:ext uri="{FF2B5EF4-FFF2-40B4-BE49-F238E27FC236}">
                  <a16:creationId xmlns:a16="http://schemas.microsoft.com/office/drawing/2014/main" id="{0B509A5E-BB87-0DB1-C5BD-59A4F5FADF36}"/>
                </a:ext>
              </a:extLst>
            </p:cNvPr>
            <p:cNvSpPr>
              <a:spLocks noChangeArrowheads="1"/>
            </p:cNvSpPr>
            <p:nvPr/>
          </p:nvSpPr>
          <p:spPr bwMode="auto">
            <a:xfrm>
              <a:off x="107188358" y="106945677"/>
              <a:ext cx="273802" cy="233254"/>
            </a:xfrm>
            <a:prstGeom prst="ellipse">
              <a:avLst/>
            </a:prstGeom>
            <a:solidFill>
              <a:srgbClr val="FFFFFF"/>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nvGrpSpPr>
            <p:cNvPr id="9" name="Group 28">
              <a:extLst>
                <a:ext uri="{FF2B5EF4-FFF2-40B4-BE49-F238E27FC236}">
                  <a16:creationId xmlns:a16="http://schemas.microsoft.com/office/drawing/2014/main" id="{24AC6D80-0604-A833-602E-606189B87A3A}"/>
                </a:ext>
              </a:extLst>
            </p:cNvPr>
            <p:cNvGrpSpPr>
              <a:grpSpLocks/>
            </p:cNvGrpSpPr>
            <p:nvPr/>
          </p:nvGrpSpPr>
          <p:grpSpPr bwMode="auto">
            <a:xfrm>
              <a:off x="106316953" y="106619040"/>
              <a:ext cx="540760" cy="595719"/>
              <a:chOff x="102504240" y="105603040"/>
              <a:chExt cx="802640" cy="944880"/>
            </a:xfrm>
          </p:grpSpPr>
          <p:sp>
            <p:nvSpPr>
              <p:cNvPr id="16" name="Oval 15">
                <a:extLst>
                  <a:ext uri="{FF2B5EF4-FFF2-40B4-BE49-F238E27FC236}">
                    <a16:creationId xmlns:a16="http://schemas.microsoft.com/office/drawing/2014/main" id="{CCDA8D26-4C02-FAC7-0190-D9ED32806B29}"/>
                  </a:ext>
                </a:extLst>
              </p:cNvPr>
              <p:cNvSpPr>
                <a:spLocks noChangeArrowheads="1"/>
              </p:cNvSpPr>
              <p:nvPr/>
            </p:nvSpPr>
            <p:spPr bwMode="auto">
              <a:xfrm>
                <a:off x="102504240" y="105806240"/>
                <a:ext cx="802640" cy="741680"/>
              </a:xfrm>
              <a:prstGeom prst="ellipse">
                <a:avLst/>
              </a:prstGeom>
              <a:solidFill>
                <a:srgbClr val="FFFFFF"/>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7" name="Oval 16">
                <a:extLst>
                  <a:ext uri="{FF2B5EF4-FFF2-40B4-BE49-F238E27FC236}">
                    <a16:creationId xmlns:a16="http://schemas.microsoft.com/office/drawing/2014/main" id="{2C9C7DBF-FAD7-442B-B05A-8FC25236C974}"/>
                  </a:ext>
                </a:extLst>
              </p:cNvPr>
              <p:cNvSpPr>
                <a:spLocks noChangeArrowheads="1"/>
              </p:cNvSpPr>
              <p:nvPr/>
            </p:nvSpPr>
            <p:spPr bwMode="auto">
              <a:xfrm>
                <a:off x="102844740" y="106144000"/>
                <a:ext cx="406400" cy="365760"/>
              </a:xfrm>
              <a:prstGeom prst="ellipse">
                <a:avLst/>
              </a:prstGeom>
              <a:solidFill>
                <a:srgbClr val="FFFFFF"/>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8" name="Text Box 31">
                <a:extLst>
                  <a:ext uri="{FF2B5EF4-FFF2-40B4-BE49-F238E27FC236}">
                    <a16:creationId xmlns:a16="http://schemas.microsoft.com/office/drawing/2014/main" id="{46B29284-A238-CA5F-239C-9470A2BF62FA}"/>
                  </a:ext>
                </a:extLst>
              </p:cNvPr>
              <p:cNvSpPr txBox="1">
                <a:spLocks noChangeArrowheads="1"/>
              </p:cNvSpPr>
              <p:nvPr/>
            </p:nvSpPr>
            <p:spPr bwMode="auto">
              <a:xfrm>
                <a:off x="102575360" y="105603040"/>
                <a:ext cx="497840" cy="762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0" name="Text Box 32">
              <a:extLst>
                <a:ext uri="{FF2B5EF4-FFF2-40B4-BE49-F238E27FC236}">
                  <a16:creationId xmlns:a16="http://schemas.microsoft.com/office/drawing/2014/main" id="{BD1F9BE0-2AB9-A1BB-2CEB-56A619331C83}"/>
                </a:ext>
              </a:extLst>
            </p:cNvPr>
            <p:cNvSpPr txBox="1">
              <a:spLocks noChangeArrowheads="1"/>
            </p:cNvSpPr>
            <p:nvPr/>
          </p:nvSpPr>
          <p:spPr bwMode="auto">
            <a:xfrm>
              <a:off x="105551110" y="107237724"/>
              <a:ext cx="2100236" cy="10057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FFFFFF"/>
                  </a:solidFill>
                  <a:effectLst/>
                  <a:latin typeface="Calibri" panose="020F0502020204030204" pitchFamily="34" charset="0"/>
                </a:rPr>
                <a:t>Reasons for signatures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100" b="0" i="0" u="none" strike="noStrike" cap="none" normalizeH="0" baseline="0">
                  <a:ln>
                    <a:noFill/>
                  </a:ln>
                  <a:solidFill>
                    <a:srgbClr val="FFFFFF"/>
                  </a:solidFill>
                  <a:effectLst/>
                  <a:latin typeface="Calibri" panose="020F0502020204030204" pitchFamily="34" charset="0"/>
                </a:rPr>
                <a:t>Being Kind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100" b="0" i="0" u="none" strike="noStrike" cap="none" normalizeH="0" baseline="0">
                  <a:ln>
                    <a:noFill/>
                  </a:ln>
                  <a:solidFill>
                    <a:srgbClr val="FFFFFF"/>
                  </a:solidFill>
                  <a:effectLst/>
                  <a:latin typeface="Calibri" panose="020F0502020204030204" pitchFamily="34" charset="0"/>
                </a:rPr>
                <a:t>Being Respectful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100" b="0" i="0" u="none" strike="noStrike" cap="none" normalizeH="0" baseline="0">
                  <a:ln>
                    <a:noFill/>
                  </a:ln>
                  <a:solidFill>
                    <a:srgbClr val="FFFFFF"/>
                  </a:solidFill>
                  <a:effectLst/>
                  <a:latin typeface="Calibri" panose="020F0502020204030204" pitchFamily="34" charset="0"/>
                </a:rPr>
                <a:t>Being Determined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33">
              <a:extLst>
                <a:ext uri="{FF2B5EF4-FFF2-40B4-BE49-F238E27FC236}">
                  <a16:creationId xmlns:a16="http://schemas.microsoft.com/office/drawing/2014/main" id="{E498CDDD-7687-3D20-21D5-2D0D159ACC5F}"/>
                </a:ext>
              </a:extLst>
            </p:cNvPr>
            <p:cNvSpPr txBox="1">
              <a:spLocks noChangeArrowheads="1"/>
            </p:cNvSpPr>
            <p:nvPr/>
          </p:nvSpPr>
          <p:spPr bwMode="auto">
            <a:xfrm>
              <a:off x="105587621" y="108307732"/>
              <a:ext cx="2119361" cy="24715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6265"/>
                  </a:solidFill>
                  <a:effectLst/>
                  <a:latin typeface="Calibri" panose="020F0502020204030204" pitchFamily="34" charset="0"/>
                </a:rPr>
                <a:t>Name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34">
              <a:extLst>
                <a:ext uri="{FF2B5EF4-FFF2-40B4-BE49-F238E27FC236}">
                  <a16:creationId xmlns:a16="http://schemas.microsoft.com/office/drawing/2014/main" id="{4A14488E-A5AD-6FE7-F9FC-0B43DAFF48B5}"/>
                </a:ext>
              </a:extLst>
            </p:cNvPr>
            <p:cNvSpPr txBox="1">
              <a:spLocks noChangeArrowheads="1"/>
            </p:cNvSpPr>
            <p:nvPr/>
          </p:nvSpPr>
          <p:spPr bwMode="auto">
            <a:xfrm>
              <a:off x="105587621" y="108643283"/>
              <a:ext cx="2119361" cy="253846"/>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6265"/>
                  </a:solidFill>
                  <a:effectLst/>
                  <a:latin typeface="Calibri" panose="020F0502020204030204" pitchFamily="34" charset="0"/>
                </a:rPr>
                <a:t>Tutor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35">
              <a:extLst>
                <a:ext uri="{FF2B5EF4-FFF2-40B4-BE49-F238E27FC236}">
                  <a16:creationId xmlns:a16="http://schemas.microsoft.com/office/drawing/2014/main" id="{DB4DC743-04BA-C089-C1D5-6541C47AE726}"/>
                </a:ext>
              </a:extLst>
            </p:cNvPr>
            <p:cNvSpPr txBox="1">
              <a:spLocks noChangeArrowheads="1"/>
            </p:cNvSpPr>
            <p:nvPr/>
          </p:nvSpPr>
          <p:spPr bwMode="auto">
            <a:xfrm>
              <a:off x="105587621" y="108977661"/>
              <a:ext cx="2126315" cy="24075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6265"/>
                  </a:solidFill>
                  <a:effectLst/>
                  <a:latin typeface="Calibri" panose="020F0502020204030204" pitchFamily="34" charset="0"/>
                </a:rPr>
                <a:t>Date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Picture 36" descr="School Values 4 (004)">
              <a:extLst>
                <a:ext uri="{FF2B5EF4-FFF2-40B4-BE49-F238E27FC236}">
                  <a16:creationId xmlns:a16="http://schemas.microsoft.com/office/drawing/2014/main" id="{B32814BD-5969-3FD4-2EAD-02F366CC80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51110" y="106074747"/>
              <a:ext cx="396223" cy="3822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5" name="Text Box 37">
              <a:extLst>
                <a:ext uri="{FF2B5EF4-FFF2-40B4-BE49-F238E27FC236}">
                  <a16:creationId xmlns:a16="http://schemas.microsoft.com/office/drawing/2014/main" id="{0B4C82D0-A0EF-C17A-AC5A-C0D54845CEA7}"/>
                </a:ext>
              </a:extLst>
            </p:cNvPr>
            <p:cNvSpPr txBox="1">
              <a:spLocks noChangeArrowheads="1"/>
            </p:cNvSpPr>
            <p:nvPr/>
          </p:nvSpPr>
          <p:spPr bwMode="auto">
            <a:xfrm>
              <a:off x="105682417" y="106074747"/>
              <a:ext cx="2031519" cy="641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a:ln>
                    <a:noFill/>
                  </a:ln>
                  <a:solidFill>
                    <a:srgbClr val="FFFFFF"/>
                  </a:solidFill>
                  <a:effectLst/>
                  <a:latin typeface="Calibri" panose="020F0502020204030204" pitchFamily="34" charset="0"/>
                </a:rPr>
                <a:t>VALUES CARD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FFFFFF"/>
                  </a:solidFill>
                  <a:effectLst/>
                  <a:latin typeface="Calibri" panose="020F0502020204030204" pitchFamily="34" charset="0"/>
                </a:rPr>
                <a:t>Positive signatures   Prize draw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22" name="Picture 21">
            <a:extLst>
              <a:ext uri="{FF2B5EF4-FFF2-40B4-BE49-F238E27FC236}">
                <a16:creationId xmlns:a16="http://schemas.microsoft.com/office/drawing/2014/main" id="{B580E8B1-9829-4361-962B-0A4667646E27}"/>
              </a:ext>
            </a:extLst>
          </p:cNvPr>
          <p:cNvPicPr>
            <a:picLocks noChangeAspect="1"/>
          </p:cNvPicPr>
          <p:nvPr/>
        </p:nvPicPr>
        <p:blipFill rotWithShape="1">
          <a:blip r:embed="rId3"/>
          <a:srcRect l="55272" t="53333" r="26141" b="23769"/>
          <a:stretch/>
        </p:blipFill>
        <p:spPr>
          <a:xfrm rot="16200000">
            <a:off x="8592611" y="2979904"/>
            <a:ext cx="4044595" cy="2802834"/>
          </a:xfrm>
          <a:prstGeom prst="rect">
            <a:avLst/>
          </a:prstGeom>
        </p:spPr>
      </p:pic>
    </p:spTree>
    <p:extLst>
      <p:ext uri="{BB962C8B-B14F-4D97-AF65-F5344CB8AC3E}">
        <p14:creationId xmlns:p14="http://schemas.microsoft.com/office/powerpoint/2010/main" val="395462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7A68-2698-5617-C85E-27B5033FE319}"/>
              </a:ext>
            </a:extLst>
          </p:cNvPr>
          <p:cNvSpPr>
            <a:spLocks noGrp="1"/>
          </p:cNvSpPr>
          <p:nvPr>
            <p:ph type="title"/>
          </p:nvPr>
        </p:nvSpPr>
        <p:spPr/>
        <p:txBody>
          <a:bodyPr/>
          <a:lstStyle/>
          <a:p>
            <a:r>
              <a:rPr lang="en-GB" b="1"/>
              <a:t>Key Staff</a:t>
            </a:r>
          </a:p>
        </p:txBody>
      </p:sp>
      <p:sp>
        <p:nvSpPr>
          <p:cNvPr id="3" name="Content Placeholder 2">
            <a:extLst>
              <a:ext uri="{FF2B5EF4-FFF2-40B4-BE49-F238E27FC236}">
                <a16:creationId xmlns:a16="http://schemas.microsoft.com/office/drawing/2014/main" id="{A578C9B6-1B84-D26C-5A11-8CB1A21B3F77}"/>
              </a:ext>
            </a:extLst>
          </p:cNvPr>
          <p:cNvSpPr>
            <a:spLocks noGrp="1"/>
          </p:cNvSpPr>
          <p:nvPr>
            <p:ph idx="1"/>
          </p:nvPr>
        </p:nvSpPr>
        <p:spPr/>
        <p:txBody>
          <a:bodyPr vert="horz" lIns="91440" tIns="45720" rIns="91440" bIns="45720" rtlCol="0" anchor="t">
            <a:normAutofit lnSpcReduction="10000"/>
          </a:bodyPr>
          <a:lstStyle/>
          <a:p>
            <a:r>
              <a:rPr lang="en-GB"/>
              <a:t>Deputy Headteacher (Pastoral) – Mrs Morgan-Russell</a:t>
            </a:r>
          </a:p>
          <a:p>
            <a:r>
              <a:rPr lang="en-GB"/>
              <a:t>Assistant Headteacher in charge of KS3 – Miss Hughes</a:t>
            </a:r>
          </a:p>
          <a:p>
            <a:r>
              <a:rPr lang="en-GB"/>
              <a:t>Head of Year – Miss Piggott</a:t>
            </a:r>
          </a:p>
          <a:p>
            <a:r>
              <a:rPr lang="en-GB"/>
              <a:t>Designated Safeguarding Officer – Mrs Phelps</a:t>
            </a:r>
          </a:p>
          <a:p>
            <a:r>
              <a:rPr lang="en-GB"/>
              <a:t>SAFE Manager for Year 7 – Miss Last</a:t>
            </a:r>
          </a:p>
          <a:p>
            <a:r>
              <a:rPr lang="en-GB"/>
              <a:t>SENDCo – Mrs Brennan</a:t>
            </a:r>
          </a:p>
          <a:p>
            <a:r>
              <a:rPr lang="en-GB">
                <a:cs typeface="Calibri"/>
              </a:rPr>
              <a:t>Behaviour Support Manager – Miss Middleton</a:t>
            </a:r>
            <a:endParaRPr lang="en-GB"/>
          </a:p>
          <a:p>
            <a:r>
              <a:rPr lang="en-GB"/>
              <a:t>Form Tutor</a:t>
            </a:r>
          </a:p>
          <a:p>
            <a:r>
              <a:rPr lang="en-GB">
                <a:cs typeface="Calibri"/>
              </a:rPr>
              <a:t>Attendance Officer – Miss Cottington</a:t>
            </a:r>
          </a:p>
        </p:txBody>
      </p:sp>
    </p:spTree>
    <p:extLst>
      <p:ext uri="{BB962C8B-B14F-4D97-AF65-F5344CB8AC3E}">
        <p14:creationId xmlns:p14="http://schemas.microsoft.com/office/powerpoint/2010/main" val="144950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36B-C4C4-BCF6-0FB8-7F3A7DC0E870}"/>
              </a:ext>
            </a:extLst>
          </p:cNvPr>
          <p:cNvSpPr>
            <a:spLocks noGrp="1"/>
          </p:cNvSpPr>
          <p:nvPr>
            <p:ph type="title"/>
          </p:nvPr>
        </p:nvSpPr>
        <p:spPr/>
        <p:txBody>
          <a:bodyPr/>
          <a:lstStyle/>
          <a:p>
            <a:r>
              <a:rPr lang="en-GB" b="1"/>
              <a:t>Headteacher – Mr Edwards</a:t>
            </a:r>
          </a:p>
        </p:txBody>
      </p:sp>
      <p:sp>
        <p:nvSpPr>
          <p:cNvPr id="3" name="Content Placeholder 2">
            <a:extLst>
              <a:ext uri="{FF2B5EF4-FFF2-40B4-BE49-F238E27FC236}">
                <a16:creationId xmlns:a16="http://schemas.microsoft.com/office/drawing/2014/main" id="{280A9260-14CB-BACD-147E-4F178BD56F36}"/>
              </a:ext>
            </a:extLst>
          </p:cNvPr>
          <p:cNvSpPr>
            <a:spLocks noGrp="1"/>
          </p:cNvSpPr>
          <p:nvPr>
            <p:ph idx="1"/>
          </p:nvPr>
        </p:nvSpPr>
        <p:spPr/>
        <p:txBody>
          <a:bodyPr vert="horz" lIns="91440" tIns="45720" rIns="91440" bIns="45720" rtlCol="0" anchor="t">
            <a:normAutofit/>
          </a:bodyPr>
          <a:lstStyle/>
          <a:p>
            <a:pPr>
              <a:lnSpc>
                <a:spcPct val="100000"/>
              </a:lnSpc>
              <a:spcBef>
                <a:spcPct val="20000"/>
              </a:spcBef>
            </a:pPr>
            <a:r>
              <a:rPr lang="en-GB" sz="4300">
                <a:cs typeface="Calibri"/>
              </a:rPr>
              <a:t>Be Determined</a:t>
            </a:r>
            <a:endParaRPr lang="en-US" sz="4300">
              <a:cs typeface="Calibri"/>
            </a:endParaRPr>
          </a:p>
          <a:p>
            <a:pPr>
              <a:lnSpc>
                <a:spcPct val="100000"/>
              </a:lnSpc>
              <a:spcBef>
                <a:spcPct val="20000"/>
              </a:spcBef>
            </a:pPr>
            <a:endParaRPr lang="en-GB" sz="4300">
              <a:cs typeface="Calibri"/>
            </a:endParaRPr>
          </a:p>
          <a:p>
            <a:pPr>
              <a:lnSpc>
                <a:spcPct val="100000"/>
              </a:lnSpc>
              <a:spcBef>
                <a:spcPct val="20000"/>
              </a:spcBef>
            </a:pPr>
            <a:r>
              <a:rPr lang="en-GB" sz="4300">
                <a:cs typeface="Calibri"/>
              </a:rPr>
              <a:t>Be Kind</a:t>
            </a:r>
            <a:endParaRPr lang="en-US" sz="4300">
              <a:cs typeface="Calibri"/>
            </a:endParaRPr>
          </a:p>
          <a:p>
            <a:pPr>
              <a:lnSpc>
                <a:spcPct val="100000"/>
              </a:lnSpc>
              <a:spcBef>
                <a:spcPct val="20000"/>
              </a:spcBef>
            </a:pPr>
            <a:endParaRPr lang="en-GB" sz="4300">
              <a:cs typeface="Calibri"/>
            </a:endParaRPr>
          </a:p>
          <a:p>
            <a:pPr>
              <a:lnSpc>
                <a:spcPct val="100000"/>
              </a:lnSpc>
              <a:spcBef>
                <a:spcPct val="20000"/>
              </a:spcBef>
            </a:pPr>
            <a:r>
              <a:rPr lang="en-GB" sz="4300">
                <a:cs typeface="Calibri"/>
              </a:rPr>
              <a:t>Be Respectful</a:t>
            </a:r>
            <a:endParaRPr lang="en-GB"/>
          </a:p>
        </p:txBody>
      </p:sp>
    </p:spTree>
    <p:extLst>
      <p:ext uri="{BB962C8B-B14F-4D97-AF65-F5344CB8AC3E}">
        <p14:creationId xmlns:p14="http://schemas.microsoft.com/office/powerpoint/2010/main" val="209209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60FF-0B89-454E-B306-BC3D14101A9B}"/>
              </a:ext>
            </a:extLst>
          </p:cNvPr>
          <p:cNvSpPr>
            <a:spLocks noGrp="1"/>
          </p:cNvSpPr>
          <p:nvPr>
            <p:ph type="title"/>
          </p:nvPr>
        </p:nvSpPr>
        <p:spPr/>
        <p:txBody>
          <a:bodyPr>
            <a:normAutofit fontScale="90000"/>
          </a:bodyPr>
          <a:lstStyle/>
          <a:p>
            <a:r>
              <a:rPr lang="en-GB"/>
              <a:t>Journey</a:t>
            </a:r>
          </a:p>
        </p:txBody>
      </p:sp>
      <p:sp>
        <p:nvSpPr>
          <p:cNvPr id="3" name="Content Placeholder 2">
            <a:extLst>
              <a:ext uri="{FF2B5EF4-FFF2-40B4-BE49-F238E27FC236}">
                <a16:creationId xmlns:a16="http://schemas.microsoft.com/office/drawing/2014/main" id="{51DDE651-725A-49AB-9330-9D54452729DD}"/>
              </a:ext>
            </a:extLst>
          </p:cNvPr>
          <p:cNvSpPr>
            <a:spLocks noGrp="1"/>
          </p:cNvSpPr>
          <p:nvPr>
            <p:ph idx="1"/>
          </p:nvPr>
        </p:nvSpPr>
        <p:spPr/>
        <p:txBody>
          <a:bodyPr>
            <a:normAutofit fontScale="77500" lnSpcReduction="20000"/>
          </a:bodyPr>
          <a:lstStyle/>
          <a:p>
            <a:r>
              <a:rPr lang="en-GB"/>
              <a:t>Year 7 – 13 – Different pathways but all have the opportunity.</a:t>
            </a:r>
          </a:p>
          <a:p>
            <a:endParaRPr lang="en-GB"/>
          </a:p>
          <a:p>
            <a:r>
              <a:rPr lang="en-GB"/>
              <a:t>Cox Green is a community school proud of both its students and staff. Our values are at the core of all we do. Our ambition is that every member has the opportunity to realise their aspirations in an environment where they feel supported and safe. Students’ progress from Cox Green as well-rounded citizens with the life skills required to be successful for their next steps.</a:t>
            </a:r>
          </a:p>
          <a:p>
            <a:endParaRPr lang="en-GB"/>
          </a:p>
        </p:txBody>
      </p:sp>
    </p:spTree>
    <p:extLst>
      <p:ext uri="{BB962C8B-B14F-4D97-AF65-F5344CB8AC3E}">
        <p14:creationId xmlns:p14="http://schemas.microsoft.com/office/powerpoint/2010/main" val="2301307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14446-044A-4E40-85F8-0B4C486393D6}"/>
              </a:ext>
            </a:extLst>
          </p:cNvPr>
          <p:cNvSpPr>
            <a:spLocks noGrp="1"/>
          </p:cNvSpPr>
          <p:nvPr>
            <p:ph type="title"/>
          </p:nvPr>
        </p:nvSpPr>
        <p:spPr/>
        <p:txBody>
          <a:bodyPr>
            <a:normAutofit fontScale="90000"/>
          </a:bodyPr>
          <a:lstStyle/>
          <a:p>
            <a:r>
              <a:rPr lang="en-GB"/>
              <a:t>Culture of Success</a:t>
            </a:r>
          </a:p>
        </p:txBody>
      </p:sp>
      <p:sp>
        <p:nvSpPr>
          <p:cNvPr id="3" name="Content Placeholder 2">
            <a:extLst>
              <a:ext uri="{FF2B5EF4-FFF2-40B4-BE49-F238E27FC236}">
                <a16:creationId xmlns:a16="http://schemas.microsoft.com/office/drawing/2014/main" id="{E1A3C3B3-B093-436F-B260-5FB8BFB73074}"/>
              </a:ext>
            </a:extLst>
          </p:cNvPr>
          <p:cNvSpPr>
            <a:spLocks noGrp="1"/>
          </p:cNvSpPr>
          <p:nvPr>
            <p:ph idx="1"/>
          </p:nvPr>
        </p:nvSpPr>
        <p:spPr>
          <a:xfrm>
            <a:off x="335360" y="1196754"/>
            <a:ext cx="10307502" cy="4742134"/>
          </a:xfrm>
        </p:spPr>
        <p:txBody>
          <a:bodyPr vert="horz" lIns="91440" tIns="45720" rIns="91440" bIns="45720" rtlCol="0" anchor="t">
            <a:normAutofit fontScale="70000" lnSpcReduction="20000"/>
          </a:bodyPr>
          <a:lstStyle/>
          <a:p>
            <a:pPr marL="456565" indent="-456565"/>
            <a:r>
              <a:rPr lang="en-GB" sz="4250"/>
              <a:t>We are committed to achieving our vision by establishing a culture of success, focusing on the following priorities:</a:t>
            </a:r>
            <a:endParaRPr lang="en-US" sz="4250"/>
          </a:p>
          <a:p>
            <a:pPr marL="456565" indent="-456565"/>
            <a:r>
              <a:rPr lang="en-GB" sz="4250"/>
              <a:t>Developing our students to be strong citizens of our school and community.</a:t>
            </a:r>
            <a:endParaRPr lang="en-GB" sz="4250">
              <a:cs typeface="Calibri"/>
            </a:endParaRPr>
          </a:p>
          <a:p>
            <a:pPr marL="456565" indent="-456565"/>
            <a:r>
              <a:rPr lang="en-GB" sz="4250"/>
              <a:t>Establishing a culture where our students aspire to the very best they can be.</a:t>
            </a:r>
            <a:endParaRPr lang="en-GB" sz="4250">
              <a:cs typeface="Calibri"/>
            </a:endParaRPr>
          </a:p>
          <a:p>
            <a:pPr marL="456565" indent="-456565"/>
            <a:r>
              <a:rPr lang="en-GB" sz="4250"/>
              <a:t>Embedding a curriculum</a:t>
            </a:r>
            <a:r>
              <a:rPr lang="en-GB" sz="4250" i="1"/>
              <a:t> </a:t>
            </a:r>
            <a:r>
              <a:rPr lang="en-GB" sz="4250"/>
              <a:t>that is broad, enriched, exciting and ambitious for all our students allowing all students the opportunity to follow their chosen study pathway.</a:t>
            </a:r>
            <a:endParaRPr lang="en-GB" sz="4250">
              <a:cs typeface="Calibri"/>
            </a:endParaRPr>
          </a:p>
          <a:p>
            <a:pPr marL="456565" indent="-456565"/>
            <a:r>
              <a:rPr lang="en-GB" sz="4250"/>
              <a:t>Enabling all students access to a positive teaching and learning environment meeting the needs of all our students.</a:t>
            </a:r>
            <a:endParaRPr lang="en-GB" sz="4250">
              <a:cs typeface="Calibri"/>
            </a:endParaRPr>
          </a:p>
          <a:p>
            <a:pPr marL="456565" indent="-456565"/>
            <a:endParaRPr lang="en-GB">
              <a:cs typeface="Calibri"/>
            </a:endParaRPr>
          </a:p>
        </p:txBody>
      </p:sp>
    </p:spTree>
    <p:extLst>
      <p:ext uri="{BB962C8B-B14F-4D97-AF65-F5344CB8AC3E}">
        <p14:creationId xmlns:p14="http://schemas.microsoft.com/office/powerpoint/2010/main" val="2928262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BA19-D6C1-CCDC-C21F-C92ED97870F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D6B93E4-469F-D378-92E9-823537B9B9AB}"/>
              </a:ext>
            </a:extLst>
          </p:cNvPr>
          <p:cNvSpPr>
            <a:spLocks noGrp="1"/>
          </p:cNvSpPr>
          <p:nvPr>
            <p:ph idx="1"/>
          </p:nvPr>
        </p:nvSpPr>
        <p:spPr/>
        <p:txBody>
          <a:bodyPr/>
          <a:lstStyle/>
          <a:p>
            <a:pPr marL="0" indent="0">
              <a:buNone/>
            </a:pPr>
            <a:r>
              <a:rPr lang="en-GB"/>
              <a:t>Thank you for attending and we look forward to welcoming your children in September.</a:t>
            </a:r>
          </a:p>
        </p:txBody>
      </p:sp>
    </p:spTree>
    <p:extLst>
      <p:ext uri="{BB962C8B-B14F-4D97-AF65-F5344CB8AC3E}">
        <p14:creationId xmlns:p14="http://schemas.microsoft.com/office/powerpoint/2010/main" val="212577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4850-50E9-4E00-908B-46EE44CEA444}"/>
              </a:ext>
            </a:extLst>
          </p:cNvPr>
          <p:cNvSpPr>
            <a:spLocks noGrp="1"/>
          </p:cNvSpPr>
          <p:nvPr>
            <p:ph type="title"/>
          </p:nvPr>
        </p:nvSpPr>
        <p:spPr>
          <a:xfrm>
            <a:off x="1098355" y="202629"/>
            <a:ext cx="10566264" cy="778099"/>
          </a:xfrm>
        </p:spPr>
        <p:txBody>
          <a:bodyPr>
            <a:normAutofit/>
          </a:bodyPr>
          <a:lstStyle/>
          <a:p>
            <a:r>
              <a:rPr lang="en-GB" b="1"/>
              <a:t>Learning and progress for all at Cox Green </a:t>
            </a:r>
          </a:p>
        </p:txBody>
      </p:sp>
      <p:sp>
        <p:nvSpPr>
          <p:cNvPr id="3" name="Content Placeholder 2">
            <a:extLst>
              <a:ext uri="{FF2B5EF4-FFF2-40B4-BE49-F238E27FC236}">
                <a16:creationId xmlns:a16="http://schemas.microsoft.com/office/drawing/2014/main" id="{3DE65C29-041C-42B0-88A1-989C09495A58}"/>
              </a:ext>
            </a:extLst>
          </p:cNvPr>
          <p:cNvSpPr>
            <a:spLocks noGrp="1"/>
          </p:cNvSpPr>
          <p:nvPr>
            <p:ph idx="1"/>
          </p:nvPr>
        </p:nvSpPr>
        <p:spPr>
          <a:xfrm>
            <a:off x="838200" y="1300480"/>
            <a:ext cx="10515600" cy="4876483"/>
          </a:xfrm>
        </p:spPr>
        <p:txBody>
          <a:bodyPr>
            <a:normAutofit fontScale="25000" lnSpcReduction="20000"/>
          </a:bodyPr>
          <a:lstStyle/>
          <a:p>
            <a:pPr marL="0" indent="0">
              <a:buNone/>
            </a:pPr>
            <a:endParaRPr lang="en-GB" sz="7400"/>
          </a:p>
          <a:p>
            <a:r>
              <a:rPr lang="en-GB" sz="11200"/>
              <a:t>Teachers adapt their lessons to ensure that all students are suitably challenged.</a:t>
            </a:r>
          </a:p>
          <a:p>
            <a:endParaRPr lang="en-GB" sz="11200"/>
          </a:p>
          <a:p>
            <a:r>
              <a:rPr lang="en-GB" sz="11200"/>
              <a:t>Students are supported in their learning to allow all make the best progress possible which includes scaffolding and stretch tasks.</a:t>
            </a:r>
          </a:p>
          <a:p>
            <a:endParaRPr lang="en-GB" sz="11200"/>
          </a:p>
          <a:p>
            <a:r>
              <a:rPr lang="en-GB" sz="11200"/>
              <a:t>Students learn to work together and independently to build interdependence and collaborative skills. </a:t>
            </a:r>
          </a:p>
          <a:p>
            <a:endParaRPr lang="en-GB" sz="11200"/>
          </a:p>
          <a:p>
            <a:r>
              <a:rPr lang="en-GB" sz="11200"/>
              <a:t>Our curriculums are designed to ensure that students are prepared for the world of work and develop skills beyond the academic. </a:t>
            </a:r>
          </a:p>
          <a:p>
            <a:endParaRPr lang="en-GB" sz="11200"/>
          </a:p>
          <a:p>
            <a:pPr marL="0" indent="0">
              <a:buNone/>
            </a:pPr>
            <a:r>
              <a:rPr lang="en-GB" sz="7400"/>
              <a:t>.</a:t>
            </a:r>
          </a:p>
        </p:txBody>
      </p:sp>
    </p:spTree>
    <p:extLst>
      <p:ext uri="{BB962C8B-B14F-4D97-AF65-F5344CB8AC3E}">
        <p14:creationId xmlns:p14="http://schemas.microsoft.com/office/powerpoint/2010/main" val="221160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971D-B1E6-997D-F4A9-315C12F274AB}"/>
              </a:ext>
            </a:extLst>
          </p:cNvPr>
          <p:cNvSpPr>
            <a:spLocks noGrp="1"/>
          </p:cNvSpPr>
          <p:nvPr>
            <p:ph type="title"/>
          </p:nvPr>
        </p:nvSpPr>
        <p:spPr>
          <a:xfrm>
            <a:off x="838200" y="-5292"/>
            <a:ext cx="10515600" cy="1124480"/>
          </a:xfrm>
        </p:spPr>
        <p:txBody>
          <a:bodyPr/>
          <a:lstStyle/>
          <a:p>
            <a:r>
              <a:rPr lang="en-GB" b="1" dirty="0">
                <a:cs typeface="Calibri Light"/>
              </a:rPr>
              <a:t>Assessment &amp; Reporting</a:t>
            </a:r>
            <a:endParaRPr lang="en-GB" b="1">
              <a:cs typeface="Calibri Light"/>
            </a:endParaRPr>
          </a:p>
        </p:txBody>
      </p:sp>
      <p:sp>
        <p:nvSpPr>
          <p:cNvPr id="3" name="Content Placeholder 2">
            <a:extLst>
              <a:ext uri="{FF2B5EF4-FFF2-40B4-BE49-F238E27FC236}">
                <a16:creationId xmlns:a16="http://schemas.microsoft.com/office/drawing/2014/main" id="{CC6F401D-9A71-DE58-CA3F-0EE5A970C0F2}"/>
              </a:ext>
            </a:extLst>
          </p:cNvPr>
          <p:cNvSpPr>
            <a:spLocks noGrp="1"/>
          </p:cNvSpPr>
          <p:nvPr>
            <p:ph idx="1"/>
          </p:nvPr>
        </p:nvSpPr>
        <p:spPr>
          <a:xfrm>
            <a:off x="8021452" y="903236"/>
            <a:ext cx="4106569" cy="3712014"/>
          </a:xfrm>
        </p:spPr>
        <p:txBody>
          <a:bodyPr vert="horz" lIns="91440" tIns="45720" rIns="91440" bIns="45720" rtlCol="0" anchor="t">
            <a:normAutofit fontScale="92500" lnSpcReduction="10000"/>
          </a:bodyPr>
          <a:lstStyle/>
          <a:p>
            <a:pPr marL="0" indent="0">
              <a:buNone/>
            </a:pPr>
            <a:r>
              <a:rPr lang="en-GB" sz="2000" b="1" dirty="0">
                <a:cs typeface="Calibri" panose="020F0502020204030204"/>
              </a:rPr>
              <a:t>“</a:t>
            </a:r>
            <a:r>
              <a:rPr lang="en-GB" sz="2000" b="1" i="1" dirty="0">
                <a:cs typeface="Calibri" panose="020F0502020204030204"/>
              </a:rPr>
              <a:t>Aim is to focus on providing clear guidance to students about how effective their learning is and also what they need to improve through accurate assessment &amp; feedback.</a:t>
            </a:r>
            <a:r>
              <a:rPr lang="en-GB" sz="2000" b="1" dirty="0">
                <a:cs typeface="Calibri" panose="020F0502020204030204"/>
              </a:rPr>
              <a:t>”</a:t>
            </a:r>
            <a:endParaRPr lang="en-US" dirty="0">
              <a:cs typeface="Calibri" panose="020F0502020204030204"/>
            </a:endParaRPr>
          </a:p>
          <a:p>
            <a:pPr marL="0" indent="0">
              <a:buNone/>
            </a:pPr>
            <a:endParaRPr lang="en-GB" sz="2000" b="1" dirty="0">
              <a:cs typeface="Calibri" panose="020F0502020204030204"/>
            </a:endParaRPr>
          </a:p>
          <a:p>
            <a:pPr marL="0" indent="0">
              <a:buNone/>
            </a:pPr>
            <a:r>
              <a:rPr lang="en-GB" sz="2000" b="1" dirty="0">
                <a:cs typeface="Calibri" panose="020F0502020204030204"/>
              </a:rPr>
              <a:t>Assessment Point 1 - </a:t>
            </a:r>
            <a:r>
              <a:rPr lang="en-GB" sz="1500" dirty="0">
                <a:cs typeface="Calibri" panose="020F0502020204030204"/>
              </a:rPr>
              <a:t>Post-Christmas holiday - Based on December assessment week results and all relevant work up to this point </a:t>
            </a:r>
          </a:p>
          <a:p>
            <a:pPr marL="0" indent="0">
              <a:buNone/>
            </a:pPr>
            <a:r>
              <a:rPr lang="en-GB" sz="2000" b="1" dirty="0">
                <a:cs typeface="Calibri" panose="020F0502020204030204"/>
              </a:rPr>
              <a:t>Assessment point 2 - </a:t>
            </a:r>
            <a:r>
              <a:rPr lang="en-GB" sz="1600" dirty="0">
                <a:cs typeface="Calibri" panose="020F0502020204030204"/>
              </a:rPr>
              <a:t>J</a:t>
            </a:r>
            <a:r>
              <a:rPr lang="en-GB" sz="1500" dirty="0">
                <a:cs typeface="Calibri" panose="020F0502020204030204"/>
              </a:rPr>
              <a:t>uly - Based on summative assessments and all relevant work up to that point, including summer assessment week results </a:t>
            </a:r>
          </a:p>
          <a:p>
            <a:pPr marL="0" indent="0">
              <a:buNone/>
            </a:pPr>
            <a:r>
              <a:rPr lang="en-GB" sz="1500" dirty="0">
                <a:cs typeface="Calibri" panose="020F0502020204030204"/>
              </a:rPr>
              <a:t>Progress is calculated </a:t>
            </a:r>
            <a:r>
              <a:rPr lang="en-GB" sz="1600" dirty="0">
                <a:cs typeface="Calibri" panose="020F0502020204030204"/>
              </a:rPr>
              <a:t>taking all evidence into account, against pupil’s staring point.</a:t>
            </a:r>
            <a:endParaRPr lang="en-GB" sz="1500" dirty="0">
              <a:cs typeface="Calibri" panose="020F0502020204030204"/>
            </a:endParaRPr>
          </a:p>
        </p:txBody>
      </p:sp>
      <p:grpSp>
        <p:nvGrpSpPr>
          <p:cNvPr id="6" name="Group 5">
            <a:extLst>
              <a:ext uri="{FF2B5EF4-FFF2-40B4-BE49-F238E27FC236}">
                <a16:creationId xmlns:a16="http://schemas.microsoft.com/office/drawing/2014/main" id="{4F4A313E-4522-42E5-3B58-B72C1F5B9EFF}"/>
              </a:ext>
            </a:extLst>
          </p:cNvPr>
          <p:cNvGrpSpPr/>
          <p:nvPr/>
        </p:nvGrpSpPr>
        <p:grpSpPr>
          <a:xfrm>
            <a:off x="871203" y="2096140"/>
            <a:ext cx="2933505" cy="814290"/>
            <a:chOff x="2712703" y="2066925"/>
            <a:chExt cx="2933505" cy="814290"/>
          </a:xfrm>
        </p:grpSpPr>
        <p:sp>
          <p:nvSpPr>
            <p:cNvPr id="7" name="Rectangle 6">
              <a:extLst>
                <a:ext uri="{FF2B5EF4-FFF2-40B4-BE49-F238E27FC236}">
                  <a16:creationId xmlns:a16="http://schemas.microsoft.com/office/drawing/2014/main" id="{AEFA465E-BE13-C6E0-38D6-65446017DF6C}"/>
                </a:ext>
              </a:extLst>
            </p:cNvPr>
            <p:cNvSpPr/>
            <p:nvPr/>
          </p:nvSpPr>
          <p:spPr>
            <a:xfrm>
              <a:off x="3941233" y="2066925"/>
              <a:ext cx="1704975" cy="2190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Rectangle 7">
              <a:extLst>
                <a:ext uri="{FF2B5EF4-FFF2-40B4-BE49-F238E27FC236}">
                  <a16:creationId xmlns:a16="http://schemas.microsoft.com/office/drawing/2014/main" id="{1E5786AB-1770-615D-7E29-EBC18C56480B}"/>
                </a:ext>
              </a:extLst>
            </p:cNvPr>
            <p:cNvSpPr/>
            <p:nvPr/>
          </p:nvSpPr>
          <p:spPr>
            <a:xfrm>
              <a:off x="2712703" y="2572197"/>
              <a:ext cx="354563" cy="30901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Rectangle 8">
              <a:extLst>
                <a:ext uri="{FF2B5EF4-FFF2-40B4-BE49-F238E27FC236}">
                  <a16:creationId xmlns:a16="http://schemas.microsoft.com/office/drawing/2014/main" id="{03B1C4BE-2DFE-6880-E067-699F8DBE61B3}"/>
                </a:ext>
              </a:extLst>
            </p:cNvPr>
            <p:cNvSpPr/>
            <p:nvPr/>
          </p:nvSpPr>
          <p:spPr>
            <a:xfrm>
              <a:off x="4747067" y="2366178"/>
              <a:ext cx="774150" cy="7649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Rectangle 9">
              <a:extLst>
                <a:ext uri="{FF2B5EF4-FFF2-40B4-BE49-F238E27FC236}">
                  <a16:creationId xmlns:a16="http://schemas.microsoft.com/office/drawing/2014/main" id="{044D2EB3-4253-4A20-6904-9EF0379C75F3}"/>
                </a:ext>
              </a:extLst>
            </p:cNvPr>
            <p:cNvSpPr/>
            <p:nvPr/>
          </p:nvSpPr>
          <p:spPr>
            <a:xfrm>
              <a:off x="4731509" y="2499916"/>
              <a:ext cx="774150" cy="7649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Rectangle 10">
              <a:extLst>
                <a:ext uri="{FF2B5EF4-FFF2-40B4-BE49-F238E27FC236}">
                  <a16:creationId xmlns:a16="http://schemas.microsoft.com/office/drawing/2014/main" id="{F7719F2C-73F9-6D6A-0B86-CCCF10BBD24C}"/>
                </a:ext>
              </a:extLst>
            </p:cNvPr>
            <p:cNvSpPr/>
            <p:nvPr/>
          </p:nvSpPr>
          <p:spPr>
            <a:xfrm>
              <a:off x="4750175" y="2649208"/>
              <a:ext cx="774150" cy="7649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16" name="Group 15">
            <a:extLst>
              <a:ext uri="{FF2B5EF4-FFF2-40B4-BE49-F238E27FC236}">
                <a16:creationId xmlns:a16="http://schemas.microsoft.com/office/drawing/2014/main" id="{C36602B5-2DCF-4BC8-522B-569E3D7865AC}"/>
              </a:ext>
            </a:extLst>
          </p:cNvPr>
          <p:cNvGrpSpPr/>
          <p:nvPr/>
        </p:nvGrpSpPr>
        <p:grpSpPr>
          <a:xfrm>
            <a:off x="115480" y="1376670"/>
            <a:ext cx="7855633" cy="4929411"/>
            <a:chOff x="2009896" y="1101503"/>
            <a:chExt cx="7855633" cy="4929411"/>
          </a:xfrm>
        </p:grpSpPr>
        <p:pic>
          <p:nvPicPr>
            <p:cNvPr id="17" name="Picture 16">
              <a:extLst>
                <a:ext uri="{FF2B5EF4-FFF2-40B4-BE49-F238E27FC236}">
                  <a16:creationId xmlns:a16="http://schemas.microsoft.com/office/drawing/2014/main" id="{B5D32B46-C4A7-B290-DD8D-78DED0778FFF}"/>
                </a:ext>
              </a:extLst>
            </p:cNvPr>
            <p:cNvPicPr>
              <a:picLocks noChangeAspect="1"/>
            </p:cNvPicPr>
            <p:nvPr/>
          </p:nvPicPr>
          <p:blipFill>
            <a:blip r:embed="rId2"/>
            <a:stretch>
              <a:fillRect/>
            </a:stretch>
          </p:blipFill>
          <p:spPr>
            <a:xfrm>
              <a:off x="2009896" y="1101503"/>
              <a:ext cx="7855633" cy="4929411"/>
            </a:xfrm>
            <a:prstGeom prst="rect">
              <a:avLst/>
            </a:prstGeom>
            <a:noFill/>
          </p:spPr>
        </p:pic>
        <p:grpSp>
          <p:nvGrpSpPr>
            <p:cNvPr id="18" name="Group 17">
              <a:extLst>
                <a:ext uri="{FF2B5EF4-FFF2-40B4-BE49-F238E27FC236}">
                  <a16:creationId xmlns:a16="http://schemas.microsoft.com/office/drawing/2014/main" id="{0AFF71BA-E8B9-CEA2-A272-668047EE377D}"/>
                </a:ext>
              </a:extLst>
            </p:cNvPr>
            <p:cNvGrpSpPr/>
            <p:nvPr/>
          </p:nvGrpSpPr>
          <p:grpSpPr>
            <a:xfrm>
              <a:off x="2712703" y="2066925"/>
              <a:ext cx="2933505" cy="814290"/>
              <a:chOff x="2712703" y="2066925"/>
              <a:chExt cx="2933505" cy="814290"/>
            </a:xfrm>
          </p:grpSpPr>
          <p:sp>
            <p:nvSpPr>
              <p:cNvPr id="19" name="Rectangle 18">
                <a:extLst>
                  <a:ext uri="{FF2B5EF4-FFF2-40B4-BE49-F238E27FC236}">
                    <a16:creationId xmlns:a16="http://schemas.microsoft.com/office/drawing/2014/main" id="{1DCDAE9D-976B-EE4B-0089-35A0850341C0}"/>
                  </a:ext>
                </a:extLst>
              </p:cNvPr>
              <p:cNvSpPr/>
              <p:nvPr/>
            </p:nvSpPr>
            <p:spPr>
              <a:xfrm>
                <a:off x="3941233" y="2066925"/>
                <a:ext cx="1704975" cy="2190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Rectangle 19">
                <a:extLst>
                  <a:ext uri="{FF2B5EF4-FFF2-40B4-BE49-F238E27FC236}">
                    <a16:creationId xmlns:a16="http://schemas.microsoft.com/office/drawing/2014/main" id="{720DDAB6-2A8B-63D6-B60E-5BF0D6414088}"/>
                  </a:ext>
                </a:extLst>
              </p:cNvPr>
              <p:cNvSpPr/>
              <p:nvPr/>
            </p:nvSpPr>
            <p:spPr>
              <a:xfrm>
                <a:off x="2712703" y="2572197"/>
                <a:ext cx="354563" cy="30901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Rectangle 20">
                <a:extLst>
                  <a:ext uri="{FF2B5EF4-FFF2-40B4-BE49-F238E27FC236}">
                    <a16:creationId xmlns:a16="http://schemas.microsoft.com/office/drawing/2014/main" id="{3B8FC3EA-EC16-B32E-63A9-C2F09D2EB39E}"/>
                  </a:ext>
                </a:extLst>
              </p:cNvPr>
              <p:cNvSpPr/>
              <p:nvPr/>
            </p:nvSpPr>
            <p:spPr>
              <a:xfrm>
                <a:off x="4747067" y="2366178"/>
                <a:ext cx="774150" cy="7649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ectangle 21">
                <a:extLst>
                  <a:ext uri="{FF2B5EF4-FFF2-40B4-BE49-F238E27FC236}">
                    <a16:creationId xmlns:a16="http://schemas.microsoft.com/office/drawing/2014/main" id="{496BE7B2-4189-FD0A-5D2C-3E686DD490D8}"/>
                  </a:ext>
                </a:extLst>
              </p:cNvPr>
              <p:cNvSpPr/>
              <p:nvPr/>
            </p:nvSpPr>
            <p:spPr>
              <a:xfrm>
                <a:off x="4731509" y="2499916"/>
                <a:ext cx="774150" cy="7649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Rectangle 22">
                <a:extLst>
                  <a:ext uri="{FF2B5EF4-FFF2-40B4-BE49-F238E27FC236}">
                    <a16:creationId xmlns:a16="http://schemas.microsoft.com/office/drawing/2014/main" id="{083663C6-F6D7-F05D-DE87-AE73A16B60DF}"/>
                  </a:ext>
                </a:extLst>
              </p:cNvPr>
              <p:cNvSpPr/>
              <p:nvPr/>
            </p:nvSpPr>
            <p:spPr>
              <a:xfrm>
                <a:off x="4750175" y="2649208"/>
                <a:ext cx="774150" cy="7649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graphicFrame>
        <p:nvGraphicFramePr>
          <p:cNvPr id="25" name="Table 24">
            <a:extLst>
              <a:ext uri="{FF2B5EF4-FFF2-40B4-BE49-F238E27FC236}">
                <a16:creationId xmlns:a16="http://schemas.microsoft.com/office/drawing/2014/main" id="{6358FFC1-3EB4-7118-507D-07BA7CA4FAD2}"/>
              </a:ext>
            </a:extLst>
          </p:cNvPr>
          <p:cNvGraphicFramePr>
            <a:graphicFrameLocks noGrp="1"/>
          </p:cNvGraphicFramePr>
          <p:nvPr>
            <p:extLst>
              <p:ext uri="{D42A27DB-BD31-4B8C-83A1-F6EECF244321}">
                <p14:modId xmlns:p14="http://schemas.microsoft.com/office/powerpoint/2010/main" val="591499020"/>
              </p:ext>
            </p:extLst>
          </p:nvPr>
        </p:nvGraphicFramePr>
        <p:xfrm>
          <a:off x="8064500" y="4561416"/>
          <a:ext cx="3984520" cy="1737360"/>
        </p:xfrm>
        <a:graphic>
          <a:graphicData uri="http://schemas.openxmlformats.org/drawingml/2006/table">
            <a:tbl>
              <a:tblPr firstRow="1" bandRow="1">
                <a:tableStyleId>{073A0DAA-6AF3-43AB-8588-CEC1D06C72B9}</a:tableStyleId>
              </a:tblPr>
              <a:tblGrid>
                <a:gridCol w="727604">
                  <a:extLst>
                    <a:ext uri="{9D8B030D-6E8A-4147-A177-3AD203B41FA5}">
                      <a16:colId xmlns:a16="http://schemas.microsoft.com/office/drawing/2014/main" val="3499954507"/>
                    </a:ext>
                  </a:extLst>
                </a:gridCol>
                <a:gridCol w="952499">
                  <a:extLst>
                    <a:ext uri="{9D8B030D-6E8A-4147-A177-3AD203B41FA5}">
                      <a16:colId xmlns:a16="http://schemas.microsoft.com/office/drawing/2014/main" val="3108842484"/>
                    </a:ext>
                  </a:extLst>
                </a:gridCol>
                <a:gridCol w="2304417">
                  <a:extLst>
                    <a:ext uri="{9D8B030D-6E8A-4147-A177-3AD203B41FA5}">
                      <a16:colId xmlns:a16="http://schemas.microsoft.com/office/drawing/2014/main" val="3219177354"/>
                    </a:ext>
                  </a:extLst>
                </a:gridCol>
              </a:tblGrid>
              <a:tr h="304270">
                <a:tc>
                  <a:txBody>
                    <a:bodyPr/>
                    <a:lstStyle/>
                    <a:p>
                      <a:pPr fontAlgn="base"/>
                      <a:r>
                        <a:rPr lang="en-GB" sz="1400" dirty="0">
                          <a:effectLst/>
                        </a:rPr>
                        <a:t>KS3 SP</a:t>
                      </a:r>
                    </a:p>
                  </a:txBody>
                  <a:tcPr/>
                </a:tc>
                <a:tc>
                  <a:txBody>
                    <a:bodyPr/>
                    <a:lstStyle/>
                    <a:p>
                      <a:pPr fontAlgn="base"/>
                      <a:r>
                        <a:rPr lang="en-GB" sz="1400" dirty="0">
                          <a:effectLst/>
                        </a:rPr>
                        <a:t>CAT score</a:t>
                      </a:r>
                    </a:p>
                  </a:txBody>
                  <a:tcPr/>
                </a:tc>
                <a:tc>
                  <a:txBody>
                    <a:bodyPr/>
                    <a:lstStyle/>
                    <a:p>
                      <a:pPr fontAlgn="base"/>
                      <a:r>
                        <a:rPr lang="en-GB" sz="1400" dirty="0">
                          <a:effectLst/>
                        </a:rPr>
                        <a:t>Indicative GCSE target Range​</a:t>
                      </a:r>
                      <a:endParaRPr lang="en-GB" sz="1400">
                        <a:effectLst/>
                      </a:endParaRPr>
                    </a:p>
                  </a:txBody>
                  <a:tcPr/>
                </a:tc>
                <a:extLst>
                  <a:ext uri="{0D108BD9-81ED-4DB2-BD59-A6C34878D82A}">
                    <a16:rowId xmlns:a16="http://schemas.microsoft.com/office/drawing/2014/main" val="1185892080"/>
                  </a:ext>
                </a:extLst>
              </a:tr>
              <a:tr h="271040">
                <a:tc>
                  <a:txBody>
                    <a:bodyPr/>
                    <a:lstStyle/>
                    <a:p>
                      <a:pPr fontAlgn="base"/>
                      <a:r>
                        <a:rPr lang="en-GB" sz="1400" dirty="0">
                          <a:effectLst/>
                        </a:rPr>
                        <a:t>4​</a:t>
                      </a:r>
                      <a:endParaRPr lang="en-GB" sz="1400">
                        <a:effectLst/>
                      </a:endParaRPr>
                    </a:p>
                  </a:txBody>
                  <a:tcPr/>
                </a:tc>
                <a:tc>
                  <a:txBody>
                    <a:bodyPr/>
                    <a:lstStyle/>
                    <a:p>
                      <a:pPr fontAlgn="base"/>
                      <a:r>
                        <a:rPr lang="en-GB" sz="1400" dirty="0">
                          <a:effectLst/>
                        </a:rPr>
                        <a:t>115+​</a:t>
                      </a:r>
                    </a:p>
                  </a:txBody>
                  <a:tcPr/>
                </a:tc>
                <a:tc>
                  <a:txBody>
                    <a:bodyPr/>
                    <a:lstStyle/>
                    <a:p>
                      <a:pPr fontAlgn="base"/>
                      <a:r>
                        <a:rPr lang="en-GB" sz="1400" dirty="0">
                          <a:effectLst/>
                        </a:rPr>
                        <a:t>7 - 9​</a:t>
                      </a:r>
                    </a:p>
                  </a:txBody>
                  <a:tcPr/>
                </a:tc>
                <a:extLst>
                  <a:ext uri="{0D108BD9-81ED-4DB2-BD59-A6C34878D82A}">
                    <a16:rowId xmlns:a16="http://schemas.microsoft.com/office/drawing/2014/main" val="1255194068"/>
                  </a:ext>
                </a:extLst>
              </a:tr>
              <a:tr h="459589">
                <a:tc>
                  <a:txBody>
                    <a:bodyPr/>
                    <a:lstStyle/>
                    <a:p>
                      <a:pPr fontAlgn="base"/>
                      <a:r>
                        <a:rPr lang="en-GB" sz="1400" dirty="0">
                          <a:effectLst/>
                        </a:rPr>
                        <a:t>3​</a:t>
                      </a:r>
                      <a:endParaRPr lang="en-GB" sz="1400">
                        <a:effectLst/>
                      </a:endParaRPr>
                    </a:p>
                  </a:txBody>
                  <a:tcPr/>
                </a:tc>
                <a:tc>
                  <a:txBody>
                    <a:bodyPr/>
                    <a:lstStyle/>
                    <a:p>
                      <a:pPr fontAlgn="base"/>
                      <a:r>
                        <a:rPr lang="en-GB" sz="1400" dirty="0">
                          <a:effectLst/>
                        </a:rPr>
                        <a:t>105 to 114​</a:t>
                      </a:r>
                    </a:p>
                  </a:txBody>
                  <a:tcPr/>
                </a:tc>
                <a:tc>
                  <a:txBody>
                    <a:bodyPr/>
                    <a:lstStyle/>
                    <a:p>
                      <a:pPr fontAlgn="base"/>
                      <a:r>
                        <a:rPr lang="en-GB" sz="1400" dirty="0">
                          <a:effectLst/>
                        </a:rPr>
                        <a:t>5 – 7​</a:t>
                      </a:r>
                    </a:p>
                  </a:txBody>
                  <a:tcPr/>
                </a:tc>
                <a:extLst>
                  <a:ext uri="{0D108BD9-81ED-4DB2-BD59-A6C34878D82A}">
                    <a16:rowId xmlns:a16="http://schemas.microsoft.com/office/drawing/2014/main" val="169153303"/>
                  </a:ext>
                </a:extLst>
              </a:tr>
              <a:tr h="271040">
                <a:tc>
                  <a:txBody>
                    <a:bodyPr/>
                    <a:lstStyle/>
                    <a:p>
                      <a:pPr fontAlgn="base"/>
                      <a:r>
                        <a:rPr lang="en-GB" sz="1400" dirty="0">
                          <a:effectLst/>
                        </a:rPr>
                        <a:t>2​</a:t>
                      </a:r>
                      <a:endParaRPr lang="en-GB" sz="1400">
                        <a:effectLst/>
                      </a:endParaRPr>
                    </a:p>
                  </a:txBody>
                  <a:tcPr/>
                </a:tc>
                <a:tc>
                  <a:txBody>
                    <a:bodyPr/>
                    <a:lstStyle/>
                    <a:p>
                      <a:pPr fontAlgn="base"/>
                      <a:r>
                        <a:rPr lang="en-GB" sz="1400" dirty="0">
                          <a:effectLst/>
                        </a:rPr>
                        <a:t>86 to 104​</a:t>
                      </a:r>
                    </a:p>
                  </a:txBody>
                  <a:tcPr/>
                </a:tc>
                <a:tc>
                  <a:txBody>
                    <a:bodyPr/>
                    <a:lstStyle/>
                    <a:p>
                      <a:pPr fontAlgn="base"/>
                      <a:r>
                        <a:rPr lang="en-GB" sz="1400" dirty="0">
                          <a:effectLst/>
                        </a:rPr>
                        <a:t>4 – 5​</a:t>
                      </a:r>
                    </a:p>
                  </a:txBody>
                  <a:tcPr/>
                </a:tc>
                <a:extLst>
                  <a:ext uri="{0D108BD9-81ED-4DB2-BD59-A6C34878D82A}">
                    <a16:rowId xmlns:a16="http://schemas.microsoft.com/office/drawing/2014/main" val="2025424025"/>
                  </a:ext>
                </a:extLst>
              </a:tr>
              <a:tr h="271040">
                <a:tc>
                  <a:txBody>
                    <a:bodyPr/>
                    <a:lstStyle/>
                    <a:p>
                      <a:pPr fontAlgn="base"/>
                      <a:r>
                        <a:rPr lang="en-GB" sz="1400" dirty="0">
                          <a:effectLst/>
                        </a:rPr>
                        <a:t>1​</a:t>
                      </a:r>
                      <a:endParaRPr lang="en-GB" sz="1400">
                        <a:effectLst/>
                      </a:endParaRPr>
                    </a:p>
                  </a:txBody>
                  <a:tcPr/>
                </a:tc>
                <a:tc>
                  <a:txBody>
                    <a:bodyPr/>
                    <a:lstStyle/>
                    <a:p>
                      <a:pPr fontAlgn="base"/>
                      <a:r>
                        <a:rPr lang="en-GB" sz="1400" dirty="0">
                          <a:effectLst/>
                        </a:rPr>
                        <a:t>Below 85​</a:t>
                      </a:r>
                    </a:p>
                  </a:txBody>
                  <a:tcPr/>
                </a:tc>
                <a:tc>
                  <a:txBody>
                    <a:bodyPr/>
                    <a:lstStyle/>
                    <a:p>
                      <a:pPr fontAlgn="base"/>
                      <a:r>
                        <a:rPr lang="en-GB" sz="1400" dirty="0">
                          <a:effectLst/>
                        </a:rPr>
                        <a:t>1 – 3​</a:t>
                      </a:r>
                    </a:p>
                  </a:txBody>
                  <a:tcPr/>
                </a:tc>
                <a:extLst>
                  <a:ext uri="{0D108BD9-81ED-4DB2-BD59-A6C34878D82A}">
                    <a16:rowId xmlns:a16="http://schemas.microsoft.com/office/drawing/2014/main" val="2012811059"/>
                  </a:ext>
                </a:extLst>
              </a:tr>
            </a:tbl>
          </a:graphicData>
        </a:graphic>
      </p:graphicFrame>
    </p:spTree>
    <p:extLst>
      <p:ext uri="{BB962C8B-B14F-4D97-AF65-F5344CB8AC3E}">
        <p14:creationId xmlns:p14="http://schemas.microsoft.com/office/powerpoint/2010/main" val="3296071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4850-50E9-4E00-908B-46EE44CEA444}"/>
              </a:ext>
            </a:extLst>
          </p:cNvPr>
          <p:cNvSpPr>
            <a:spLocks noGrp="1"/>
          </p:cNvSpPr>
          <p:nvPr>
            <p:ph type="title"/>
          </p:nvPr>
        </p:nvSpPr>
        <p:spPr>
          <a:xfrm>
            <a:off x="1098355" y="202629"/>
            <a:ext cx="10566264" cy="778099"/>
          </a:xfrm>
        </p:spPr>
        <p:txBody>
          <a:bodyPr anchor="ctr">
            <a:normAutofit/>
          </a:bodyPr>
          <a:lstStyle/>
          <a:p>
            <a:pPr>
              <a:lnSpc>
                <a:spcPct val="90000"/>
              </a:lnSpc>
            </a:pPr>
            <a:r>
              <a:rPr lang="en-GB"/>
              <a:t>#literacymatters</a:t>
            </a:r>
          </a:p>
        </p:txBody>
      </p:sp>
      <p:pic>
        <p:nvPicPr>
          <p:cNvPr id="5" name="Picture 4">
            <a:extLst>
              <a:ext uri="{FF2B5EF4-FFF2-40B4-BE49-F238E27FC236}">
                <a16:creationId xmlns:a16="http://schemas.microsoft.com/office/drawing/2014/main" id="{2E39531A-1C43-20C6-BF76-82ECEDD54EED}"/>
              </a:ext>
            </a:extLst>
          </p:cNvPr>
          <p:cNvPicPr>
            <a:picLocks noChangeAspect="1"/>
          </p:cNvPicPr>
          <p:nvPr/>
        </p:nvPicPr>
        <p:blipFill rotWithShape="1">
          <a:blip r:embed="rId2"/>
          <a:srcRect l="1272" t="12071" r="764" b="7214"/>
          <a:stretch/>
        </p:blipFill>
        <p:spPr>
          <a:xfrm>
            <a:off x="4873658" y="1243959"/>
            <a:ext cx="7211505" cy="4949451"/>
          </a:xfrm>
          <a:prstGeom prst="rect">
            <a:avLst/>
          </a:prstGeom>
          <a:noFill/>
          <a:ln>
            <a:solidFill>
              <a:schemeClr val="accent3">
                <a:lumMod val="50000"/>
              </a:schemeClr>
            </a:solidFill>
          </a:ln>
        </p:spPr>
      </p:pic>
      <p:sp>
        <p:nvSpPr>
          <p:cNvPr id="3" name="Content Placeholder 2">
            <a:extLst>
              <a:ext uri="{FF2B5EF4-FFF2-40B4-BE49-F238E27FC236}">
                <a16:creationId xmlns:a16="http://schemas.microsoft.com/office/drawing/2014/main" id="{3DE65C29-041C-42B0-88A1-989C09495A58}"/>
              </a:ext>
            </a:extLst>
          </p:cNvPr>
          <p:cNvSpPr>
            <a:spLocks noGrp="1"/>
          </p:cNvSpPr>
          <p:nvPr>
            <p:ph sz="half" idx="2"/>
          </p:nvPr>
        </p:nvSpPr>
        <p:spPr>
          <a:xfrm>
            <a:off x="205031" y="1243959"/>
            <a:ext cx="4555505" cy="4949451"/>
          </a:xfrm>
        </p:spPr>
        <p:txBody>
          <a:bodyPr>
            <a:normAutofit fontScale="25000" lnSpcReduction="20000"/>
          </a:bodyPr>
          <a:lstStyle/>
          <a:p>
            <a:pPr marL="0" indent="0">
              <a:lnSpc>
                <a:spcPct val="90000"/>
              </a:lnSpc>
              <a:buNone/>
            </a:pPr>
            <a:r>
              <a:rPr lang="en-GB" sz="8400"/>
              <a:t>Reading is a key element in all subjects and students are explicitly taught a range of reading strategies to support them with comprehension, analysis and evaluative skills.</a:t>
            </a:r>
          </a:p>
          <a:p>
            <a:pPr marL="0" indent="0">
              <a:lnSpc>
                <a:spcPct val="90000"/>
              </a:lnSpc>
              <a:buNone/>
            </a:pPr>
            <a:br>
              <a:rPr lang="en-GB" sz="8400"/>
            </a:br>
            <a:r>
              <a:rPr lang="en-GB" sz="8400"/>
              <a:t>All students are expected to have a reading book as part of their equipment. Students read regularly with their English teachers and complete reading challenges throughout the year. </a:t>
            </a:r>
          </a:p>
          <a:p>
            <a:pPr marL="0" indent="0">
              <a:lnSpc>
                <a:spcPct val="90000"/>
              </a:lnSpc>
              <a:buNone/>
            </a:pPr>
            <a:br>
              <a:rPr lang="en-GB" sz="8400"/>
            </a:br>
            <a:r>
              <a:rPr lang="en-GB" sz="8400"/>
              <a:t>Students will also complete reading tasks for homework set on Teams. </a:t>
            </a:r>
          </a:p>
          <a:p>
            <a:pPr marL="0" indent="0">
              <a:lnSpc>
                <a:spcPct val="90000"/>
              </a:lnSpc>
              <a:buNone/>
            </a:pPr>
            <a:endParaRPr lang="en-GB" sz="8400"/>
          </a:p>
          <a:p>
            <a:pPr marL="0" indent="0">
              <a:lnSpc>
                <a:spcPct val="90000"/>
              </a:lnSpc>
              <a:buNone/>
            </a:pPr>
            <a:r>
              <a:rPr lang="en-GB" sz="8400"/>
              <a:t>To support this, our literacy page has  comprehensive reading lists and a section which supports parents/carers in developing their child’s reading skills</a:t>
            </a:r>
            <a:r>
              <a:rPr lang="en-GB" sz="4200"/>
              <a:t>.</a:t>
            </a:r>
          </a:p>
          <a:p>
            <a:pPr marL="0" indent="0">
              <a:lnSpc>
                <a:spcPct val="90000"/>
              </a:lnSpc>
              <a:buNone/>
            </a:pPr>
            <a:endParaRPr lang="en-GB" sz="2600"/>
          </a:p>
        </p:txBody>
      </p:sp>
    </p:spTree>
    <p:extLst>
      <p:ext uri="{BB962C8B-B14F-4D97-AF65-F5344CB8AC3E}">
        <p14:creationId xmlns:p14="http://schemas.microsoft.com/office/powerpoint/2010/main" val="386189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4850-50E9-4E00-908B-46EE44CEA444}"/>
              </a:ext>
            </a:extLst>
          </p:cNvPr>
          <p:cNvSpPr>
            <a:spLocks noGrp="1"/>
          </p:cNvSpPr>
          <p:nvPr>
            <p:ph type="title"/>
          </p:nvPr>
        </p:nvSpPr>
        <p:spPr>
          <a:xfrm>
            <a:off x="1117209" y="212056"/>
            <a:ext cx="10566264" cy="778099"/>
          </a:xfrm>
        </p:spPr>
        <p:txBody>
          <a:bodyPr>
            <a:normAutofit fontScale="90000"/>
          </a:bodyPr>
          <a:lstStyle/>
          <a:p>
            <a:r>
              <a:rPr lang="en-GB" b="1"/>
              <a:t>Home learning: </a:t>
            </a:r>
            <a:r>
              <a:rPr lang="en-GB" sz="3600" b="1"/>
              <a:t>develops independence and organisational skills </a:t>
            </a:r>
            <a:endParaRPr lang="en-GB" b="1"/>
          </a:p>
        </p:txBody>
      </p:sp>
      <p:sp>
        <p:nvSpPr>
          <p:cNvPr id="3" name="Content Placeholder 2">
            <a:extLst>
              <a:ext uri="{FF2B5EF4-FFF2-40B4-BE49-F238E27FC236}">
                <a16:creationId xmlns:a16="http://schemas.microsoft.com/office/drawing/2014/main" id="{3DE65C29-041C-42B0-88A1-989C09495A58}"/>
              </a:ext>
            </a:extLst>
          </p:cNvPr>
          <p:cNvSpPr>
            <a:spLocks noGrp="1"/>
          </p:cNvSpPr>
          <p:nvPr>
            <p:ph idx="1"/>
          </p:nvPr>
        </p:nvSpPr>
        <p:spPr/>
        <p:txBody>
          <a:bodyPr vert="horz" lIns="91440" tIns="45720" rIns="91440" bIns="45720" rtlCol="0" anchor="t">
            <a:normAutofit lnSpcReduction="10000"/>
          </a:bodyPr>
          <a:lstStyle/>
          <a:p>
            <a:r>
              <a:rPr lang="en-GB" sz="2800" dirty="0"/>
              <a:t>Home learning tasks range from creative projects, research tasks, reading, writing and the use of on-line platforms.</a:t>
            </a:r>
            <a:r>
              <a:rPr lang="en-GB" dirty="0"/>
              <a:t> </a:t>
            </a:r>
            <a:endParaRPr lang="en-GB" sz="2800"/>
          </a:p>
          <a:p>
            <a:endParaRPr lang="en-GB" sz="2800"/>
          </a:p>
          <a:p>
            <a:r>
              <a:rPr lang="en-GB" sz="2800" dirty="0"/>
              <a:t>All home learning tasks are designed to build on skills, knowledge and understanding taught in lessons.</a:t>
            </a:r>
            <a:r>
              <a:rPr lang="en-GB" dirty="0"/>
              <a:t> </a:t>
            </a:r>
            <a:endParaRPr lang="en-GB" sz="2800" dirty="0">
              <a:cs typeface="Calibri"/>
            </a:endParaRPr>
          </a:p>
          <a:p>
            <a:endParaRPr lang="en-GB" sz="2800"/>
          </a:p>
          <a:p>
            <a:r>
              <a:rPr lang="en-GB" sz="2800" dirty="0"/>
              <a:t>Home learning is set on teams and linked to </a:t>
            </a:r>
            <a:r>
              <a:rPr lang="en-GB" dirty="0"/>
              <a:t>EduLink </a:t>
            </a:r>
            <a:r>
              <a:rPr lang="en-GB" sz="2800" dirty="0"/>
              <a:t>for both parents and students to access.</a:t>
            </a:r>
            <a:r>
              <a:rPr lang="en-GB" dirty="0"/>
              <a:t> </a:t>
            </a:r>
            <a:endParaRPr lang="en-GB" sz="2800" dirty="0">
              <a:cs typeface="Calibri"/>
            </a:endParaRPr>
          </a:p>
          <a:p>
            <a:endParaRPr lang="en-GB" sz="2800"/>
          </a:p>
          <a:p>
            <a:r>
              <a:rPr lang="en-GB" sz="2800" dirty="0"/>
              <a:t>Homework club is available to support our students.</a:t>
            </a:r>
            <a:r>
              <a:rPr lang="en-GB" dirty="0"/>
              <a:t> </a:t>
            </a:r>
            <a:endParaRPr lang="en-GB" sz="2800" dirty="0">
              <a:cs typeface="Calibri"/>
            </a:endParaRPr>
          </a:p>
        </p:txBody>
      </p:sp>
    </p:spTree>
    <p:extLst>
      <p:ext uri="{BB962C8B-B14F-4D97-AF65-F5344CB8AC3E}">
        <p14:creationId xmlns:p14="http://schemas.microsoft.com/office/powerpoint/2010/main" val="294020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1B61-D843-7156-1F7C-214CD2414F97}"/>
              </a:ext>
            </a:extLst>
          </p:cNvPr>
          <p:cNvSpPr>
            <a:spLocks noGrp="1"/>
          </p:cNvSpPr>
          <p:nvPr>
            <p:ph type="title"/>
          </p:nvPr>
        </p:nvSpPr>
        <p:spPr/>
        <p:txBody>
          <a:bodyPr/>
          <a:lstStyle/>
          <a:p>
            <a:r>
              <a:rPr lang="en-GB"/>
              <a:t>Role of the tutor</a:t>
            </a:r>
          </a:p>
        </p:txBody>
      </p:sp>
      <p:sp>
        <p:nvSpPr>
          <p:cNvPr id="3" name="Content Placeholder 2">
            <a:extLst>
              <a:ext uri="{FF2B5EF4-FFF2-40B4-BE49-F238E27FC236}">
                <a16:creationId xmlns:a16="http://schemas.microsoft.com/office/drawing/2014/main" id="{BA743BFF-6E4D-C639-06AB-AAC8DD7FA05F}"/>
              </a:ext>
            </a:extLst>
          </p:cNvPr>
          <p:cNvSpPr>
            <a:spLocks noGrp="1"/>
          </p:cNvSpPr>
          <p:nvPr>
            <p:ph idx="1"/>
          </p:nvPr>
        </p:nvSpPr>
        <p:spPr/>
        <p:txBody>
          <a:bodyPr vert="horz" lIns="91440" tIns="45720" rIns="91440" bIns="45720" rtlCol="0" anchor="t">
            <a:normAutofit fontScale="92500"/>
          </a:bodyPr>
          <a:lstStyle/>
          <a:p>
            <a:r>
              <a:rPr lang="en-GB" dirty="0">
                <a:ea typeface="Calibri"/>
                <a:cs typeface="Calibri"/>
              </a:rPr>
              <a:t>They are LOCO PARENTIS</a:t>
            </a:r>
            <a:endParaRPr lang="en-GB" dirty="0"/>
          </a:p>
          <a:p>
            <a:r>
              <a:rPr lang="en-GB" dirty="0"/>
              <a:t>Your child be able to get involved in a range of house competitions throughout the year in different subjects.</a:t>
            </a:r>
          </a:p>
          <a:p>
            <a:r>
              <a:rPr lang="en-GB" dirty="0"/>
              <a:t>They will register every morning with their tutor and their tutor is the first point of contact.</a:t>
            </a:r>
            <a:endParaRPr lang="en-GB" dirty="0">
              <a:ea typeface="Calibri"/>
              <a:cs typeface="Calibri"/>
            </a:endParaRPr>
          </a:p>
          <a:p>
            <a:r>
              <a:rPr lang="en-GB" dirty="0"/>
              <a:t>They will do Personal Development (PD) sessions once a fortnight where they will explore the wider world, RSE and health and wellbeing.</a:t>
            </a:r>
            <a:endParaRPr lang="en-GB" dirty="0">
              <a:ea typeface="Calibri"/>
              <a:cs typeface="Calibri"/>
            </a:endParaRPr>
          </a:p>
          <a:p>
            <a:r>
              <a:rPr lang="en-GB" dirty="0"/>
              <a:t>They will have an assembly each week which picks up key themes of the school values, PD, British Values, Protected Characteristics and important events. </a:t>
            </a:r>
            <a:endParaRPr lang="en-GB" dirty="0">
              <a:ea typeface="Calibri"/>
              <a:cs typeface="Calibri"/>
            </a:endParaRPr>
          </a:p>
        </p:txBody>
      </p:sp>
    </p:spTree>
    <p:extLst>
      <p:ext uri="{BB962C8B-B14F-4D97-AF65-F5344CB8AC3E}">
        <p14:creationId xmlns:p14="http://schemas.microsoft.com/office/powerpoint/2010/main" val="412489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8AC2-8A0C-67D3-8CCB-06FBDE1DC65B}"/>
              </a:ext>
            </a:extLst>
          </p:cNvPr>
          <p:cNvSpPr>
            <a:spLocks noGrp="1"/>
          </p:cNvSpPr>
          <p:nvPr>
            <p:ph type="title"/>
          </p:nvPr>
        </p:nvSpPr>
        <p:spPr/>
        <p:txBody>
          <a:bodyPr/>
          <a:lstStyle/>
          <a:p>
            <a:r>
              <a:rPr lang="en-GB"/>
              <a:t>The tutor programme</a:t>
            </a:r>
          </a:p>
        </p:txBody>
      </p:sp>
      <p:graphicFrame>
        <p:nvGraphicFramePr>
          <p:cNvPr id="4" name="Table 4">
            <a:extLst>
              <a:ext uri="{FF2B5EF4-FFF2-40B4-BE49-F238E27FC236}">
                <a16:creationId xmlns:a16="http://schemas.microsoft.com/office/drawing/2014/main" id="{541F2866-E534-94D7-0B6A-9CFFF1725564}"/>
              </a:ext>
            </a:extLst>
          </p:cNvPr>
          <p:cNvGraphicFramePr>
            <a:graphicFrameLocks noGrp="1"/>
          </p:cNvGraphicFramePr>
          <p:nvPr>
            <p:ph sz="half" idx="1"/>
          </p:nvPr>
        </p:nvGraphicFramePr>
        <p:xfrm>
          <a:off x="838200" y="1825625"/>
          <a:ext cx="10295375" cy="1742914"/>
        </p:xfrm>
        <a:graphic>
          <a:graphicData uri="http://schemas.openxmlformats.org/drawingml/2006/table">
            <a:tbl>
              <a:tblPr firstRow="1" bandRow="1">
                <a:tableStyleId>{073A0DAA-6AF3-43AB-8588-CEC1D06C72B9}</a:tableStyleId>
              </a:tblPr>
              <a:tblGrid>
                <a:gridCol w="2059075">
                  <a:extLst>
                    <a:ext uri="{9D8B030D-6E8A-4147-A177-3AD203B41FA5}">
                      <a16:colId xmlns:a16="http://schemas.microsoft.com/office/drawing/2014/main" val="1250915244"/>
                    </a:ext>
                  </a:extLst>
                </a:gridCol>
                <a:gridCol w="2059075">
                  <a:extLst>
                    <a:ext uri="{9D8B030D-6E8A-4147-A177-3AD203B41FA5}">
                      <a16:colId xmlns:a16="http://schemas.microsoft.com/office/drawing/2014/main" val="1448707435"/>
                    </a:ext>
                  </a:extLst>
                </a:gridCol>
                <a:gridCol w="2059075">
                  <a:extLst>
                    <a:ext uri="{9D8B030D-6E8A-4147-A177-3AD203B41FA5}">
                      <a16:colId xmlns:a16="http://schemas.microsoft.com/office/drawing/2014/main" val="1950384733"/>
                    </a:ext>
                  </a:extLst>
                </a:gridCol>
                <a:gridCol w="2059075">
                  <a:extLst>
                    <a:ext uri="{9D8B030D-6E8A-4147-A177-3AD203B41FA5}">
                      <a16:colId xmlns:a16="http://schemas.microsoft.com/office/drawing/2014/main" val="4027605931"/>
                    </a:ext>
                  </a:extLst>
                </a:gridCol>
                <a:gridCol w="2059075">
                  <a:extLst>
                    <a:ext uri="{9D8B030D-6E8A-4147-A177-3AD203B41FA5}">
                      <a16:colId xmlns:a16="http://schemas.microsoft.com/office/drawing/2014/main" val="1774348326"/>
                    </a:ext>
                  </a:extLst>
                </a:gridCol>
              </a:tblGrid>
              <a:tr h="344289">
                <a:tc>
                  <a:txBody>
                    <a:bodyPr/>
                    <a:lstStyle/>
                    <a:p>
                      <a:pPr algn="ctr"/>
                      <a:r>
                        <a:rPr lang="en-GB"/>
                        <a:t>Monday</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rgbClr val="006B6E"/>
                    </a:solidFill>
                  </a:tcPr>
                </a:tc>
                <a:tc>
                  <a:txBody>
                    <a:bodyPr/>
                    <a:lstStyle/>
                    <a:p>
                      <a:pPr algn="ctr"/>
                      <a:r>
                        <a:rPr lang="en-GB"/>
                        <a:t>Tuesday</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rgbClr val="006B6E"/>
                    </a:solidFill>
                  </a:tcPr>
                </a:tc>
                <a:tc>
                  <a:txBody>
                    <a:bodyPr/>
                    <a:lstStyle/>
                    <a:p>
                      <a:pPr algn="ctr"/>
                      <a:r>
                        <a:rPr lang="en-GB"/>
                        <a:t>Wednesday</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rgbClr val="006B6E"/>
                    </a:solidFill>
                  </a:tcPr>
                </a:tc>
                <a:tc>
                  <a:txBody>
                    <a:bodyPr/>
                    <a:lstStyle/>
                    <a:p>
                      <a:pPr algn="ctr"/>
                      <a:r>
                        <a:rPr lang="en-GB"/>
                        <a:t>Thursday</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rgbClr val="006B6E"/>
                    </a:solidFill>
                  </a:tcPr>
                </a:tc>
                <a:tc>
                  <a:txBody>
                    <a:bodyPr/>
                    <a:lstStyle/>
                    <a:p>
                      <a:pPr algn="ctr"/>
                      <a:r>
                        <a:rPr lang="en-GB"/>
                        <a:t>Friday</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rgbClr val="006B6E"/>
                    </a:solidFill>
                  </a:tcPr>
                </a:tc>
                <a:extLst>
                  <a:ext uri="{0D108BD9-81ED-4DB2-BD59-A6C34878D82A}">
                    <a16:rowId xmlns:a16="http://schemas.microsoft.com/office/drawing/2014/main" val="365117230"/>
                  </a:ext>
                </a:extLst>
              </a:tr>
              <a:tr h="1377154">
                <a:tc>
                  <a:txBody>
                    <a:bodyPr/>
                    <a:lstStyle/>
                    <a:p>
                      <a:pPr algn="ctr"/>
                      <a:r>
                        <a:rPr lang="en-GB"/>
                        <a:t>Tutor Catch-up, equipment check and notices for the week</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chemeClr val="bg1"/>
                    </a:solidFill>
                  </a:tcPr>
                </a:tc>
                <a:tc>
                  <a:txBody>
                    <a:bodyPr/>
                    <a:lstStyle/>
                    <a:p>
                      <a:pPr algn="ctr"/>
                      <a:r>
                        <a:rPr lang="en-GB"/>
                        <a:t>Literacy</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chemeClr val="bg1"/>
                    </a:solidFill>
                  </a:tcPr>
                </a:tc>
                <a:tc>
                  <a:txBody>
                    <a:bodyPr/>
                    <a:lstStyle/>
                    <a:p>
                      <a:pPr algn="ctr"/>
                      <a:r>
                        <a:rPr lang="en-GB"/>
                        <a:t>Wellbeing Wednesday</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Numeracy Ninjas</a:t>
                      </a:r>
                    </a:p>
                    <a:p>
                      <a:pPr algn="ctr"/>
                      <a:endParaRPr lang="en-GB"/>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chemeClr val="bg1"/>
                    </a:solidFill>
                  </a:tcPr>
                </a:tc>
                <a:tc>
                  <a:txBody>
                    <a:bodyPr/>
                    <a:lstStyle/>
                    <a:p>
                      <a:pPr algn="ctr"/>
                      <a:r>
                        <a:rPr lang="en-GB"/>
                        <a:t>Assembly</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chemeClr val="bg1"/>
                    </a:solidFill>
                  </a:tcPr>
                </a:tc>
                <a:extLst>
                  <a:ext uri="{0D108BD9-81ED-4DB2-BD59-A6C34878D82A}">
                    <a16:rowId xmlns:a16="http://schemas.microsoft.com/office/drawing/2014/main" val="3727351814"/>
                  </a:ext>
                </a:extLst>
              </a:tr>
            </a:tbl>
          </a:graphicData>
        </a:graphic>
      </p:graphicFrame>
      <p:sp>
        <p:nvSpPr>
          <p:cNvPr id="5" name="Content Placeholder 4">
            <a:extLst>
              <a:ext uri="{FF2B5EF4-FFF2-40B4-BE49-F238E27FC236}">
                <a16:creationId xmlns:a16="http://schemas.microsoft.com/office/drawing/2014/main" id="{803E8394-F6D7-96E9-2ABE-3BCDA896CEA0}"/>
              </a:ext>
            </a:extLst>
          </p:cNvPr>
          <p:cNvSpPr>
            <a:spLocks noGrp="1"/>
          </p:cNvSpPr>
          <p:nvPr>
            <p:ph sz="half" idx="2"/>
          </p:nvPr>
        </p:nvSpPr>
        <p:spPr>
          <a:xfrm>
            <a:off x="838200" y="4107821"/>
            <a:ext cx="10295374" cy="2043390"/>
          </a:xfrm>
        </p:spPr>
        <p:txBody>
          <a:bodyPr vert="horz" lIns="91440" tIns="45720" rIns="91440" bIns="45720" rtlCol="0" anchor="t">
            <a:normAutofit lnSpcReduction="10000"/>
          </a:bodyPr>
          <a:lstStyle/>
          <a:p>
            <a:r>
              <a:rPr lang="en-GB" dirty="0"/>
              <a:t>Every fortnight they will have a PD lesson instead of one of their timetabled lessons – their tutor will let them know when these are taking place, or you can check the website.</a:t>
            </a:r>
          </a:p>
          <a:p>
            <a:r>
              <a:rPr lang="en-GB" dirty="0">
                <a:ea typeface="Calibri"/>
                <a:cs typeface="Calibri"/>
              </a:rPr>
              <a:t>There is a PD Newsletter which comes out at the start of each term with news and information. </a:t>
            </a:r>
          </a:p>
        </p:txBody>
      </p:sp>
    </p:spTree>
    <p:extLst>
      <p:ext uri="{BB962C8B-B14F-4D97-AF65-F5344CB8AC3E}">
        <p14:creationId xmlns:p14="http://schemas.microsoft.com/office/powerpoint/2010/main" val="105059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6D90-9F22-6CB2-908F-845289883B7F}"/>
              </a:ext>
            </a:extLst>
          </p:cNvPr>
          <p:cNvSpPr>
            <a:spLocks noGrp="1"/>
          </p:cNvSpPr>
          <p:nvPr>
            <p:ph type="title"/>
          </p:nvPr>
        </p:nvSpPr>
        <p:spPr/>
        <p:txBody>
          <a:bodyPr/>
          <a:lstStyle/>
          <a:p>
            <a:r>
              <a:rPr lang="en-GB"/>
              <a:t>The School Day</a:t>
            </a:r>
          </a:p>
        </p:txBody>
      </p:sp>
      <p:graphicFrame>
        <p:nvGraphicFramePr>
          <p:cNvPr id="4" name="Table 4">
            <a:extLst>
              <a:ext uri="{FF2B5EF4-FFF2-40B4-BE49-F238E27FC236}">
                <a16:creationId xmlns:a16="http://schemas.microsoft.com/office/drawing/2014/main" id="{94CB0107-0B43-63BB-CD56-E21149982616}"/>
              </a:ext>
            </a:extLst>
          </p:cNvPr>
          <p:cNvGraphicFramePr>
            <a:graphicFrameLocks noGrp="1"/>
          </p:cNvGraphicFramePr>
          <p:nvPr>
            <p:ph sz="half" idx="1"/>
          </p:nvPr>
        </p:nvGraphicFramePr>
        <p:xfrm>
          <a:off x="3341255" y="1613189"/>
          <a:ext cx="5181599" cy="3337560"/>
        </p:xfrm>
        <a:graphic>
          <a:graphicData uri="http://schemas.openxmlformats.org/drawingml/2006/table">
            <a:tbl>
              <a:tblPr firstRow="1" bandRow="1">
                <a:tableStyleId>{7E9639D4-E3E2-4D34-9284-5A2195B3D0D7}</a:tableStyleId>
              </a:tblPr>
              <a:tblGrid>
                <a:gridCol w="2439192">
                  <a:extLst>
                    <a:ext uri="{9D8B030D-6E8A-4147-A177-3AD203B41FA5}">
                      <a16:colId xmlns:a16="http://schemas.microsoft.com/office/drawing/2014/main" val="2233034735"/>
                    </a:ext>
                  </a:extLst>
                </a:gridCol>
                <a:gridCol w="2742407">
                  <a:extLst>
                    <a:ext uri="{9D8B030D-6E8A-4147-A177-3AD203B41FA5}">
                      <a16:colId xmlns:a16="http://schemas.microsoft.com/office/drawing/2014/main" val="373230587"/>
                    </a:ext>
                  </a:extLst>
                </a:gridCol>
              </a:tblGrid>
              <a:tr h="370840">
                <a:tc>
                  <a:txBody>
                    <a:bodyPr/>
                    <a:lstStyle/>
                    <a:p>
                      <a:pPr algn="ctr"/>
                      <a:r>
                        <a:rPr lang="en-GB"/>
                        <a:t>Time</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rgbClr val="006B6E"/>
                    </a:solidFill>
                  </a:tcPr>
                </a:tc>
                <a:tc>
                  <a:txBody>
                    <a:bodyPr/>
                    <a:lstStyle/>
                    <a:p>
                      <a:pPr algn="ctr"/>
                      <a:r>
                        <a:rPr lang="en-GB"/>
                        <a:t>Activity</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solidFill>
                      <a:srgbClr val="006B6E"/>
                    </a:solidFill>
                  </a:tcPr>
                </a:tc>
                <a:extLst>
                  <a:ext uri="{0D108BD9-81ED-4DB2-BD59-A6C34878D82A}">
                    <a16:rowId xmlns:a16="http://schemas.microsoft.com/office/drawing/2014/main" val="1791398806"/>
                  </a:ext>
                </a:extLst>
              </a:tr>
              <a:tr h="370840">
                <a:tc>
                  <a:txBody>
                    <a:bodyPr/>
                    <a:lstStyle/>
                    <a:p>
                      <a:pPr algn="ctr"/>
                      <a:r>
                        <a:rPr lang="en-GB"/>
                        <a:t>8:30 – 9:00</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tc>
                  <a:txBody>
                    <a:bodyPr/>
                    <a:lstStyle/>
                    <a:p>
                      <a:pPr algn="ctr"/>
                      <a:r>
                        <a:rPr lang="en-GB"/>
                        <a:t>Tutor time</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extLst>
                  <a:ext uri="{0D108BD9-81ED-4DB2-BD59-A6C34878D82A}">
                    <a16:rowId xmlns:a16="http://schemas.microsoft.com/office/drawing/2014/main" val="2549782977"/>
                  </a:ext>
                </a:extLst>
              </a:tr>
              <a:tr h="370840">
                <a:tc>
                  <a:txBody>
                    <a:bodyPr/>
                    <a:lstStyle/>
                    <a:p>
                      <a:pPr algn="ctr"/>
                      <a:r>
                        <a:rPr lang="en-GB"/>
                        <a:t>9:00 – 10:00</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tc>
                  <a:txBody>
                    <a:bodyPr/>
                    <a:lstStyle/>
                    <a:p>
                      <a:pPr algn="ctr"/>
                      <a:r>
                        <a:rPr lang="en-GB"/>
                        <a:t>Lesson 1</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extLst>
                  <a:ext uri="{0D108BD9-81ED-4DB2-BD59-A6C34878D82A}">
                    <a16:rowId xmlns:a16="http://schemas.microsoft.com/office/drawing/2014/main" val="3928799045"/>
                  </a:ext>
                </a:extLst>
              </a:tr>
              <a:tr h="370840">
                <a:tc>
                  <a:txBody>
                    <a:bodyPr/>
                    <a:lstStyle/>
                    <a:p>
                      <a:pPr algn="ctr"/>
                      <a:r>
                        <a:rPr lang="en-GB"/>
                        <a:t>10:00 – 11:00</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tc>
                  <a:txBody>
                    <a:bodyPr/>
                    <a:lstStyle/>
                    <a:p>
                      <a:pPr algn="ctr"/>
                      <a:r>
                        <a:rPr lang="en-GB"/>
                        <a:t>Lesson 2</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extLst>
                  <a:ext uri="{0D108BD9-81ED-4DB2-BD59-A6C34878D82A}">
                    <a16:rowId xmlns:a16="http://schemas.microsoft.com/office/drawing/2014/main" val="637511158"/>
                  </a:ext>
                </a:extLst>
              </a:tr>
              <a:tr h="370840">
                <a:tc>
                  <a:txBody>
                    <a:bodyPr/>
                    <a:lstStyle/>
                    <a:p>
                      <a:pPr algn="ctr"/>
                      <a:r>
                        <a:rPr lang="en-GB"/>
                        <a:t>11:00 – 11:30</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tc>
                  <a:txBody>
                    <a:bodyPr/>
                    <a:lstStyle/>
                    <a:p>
                      <a:pPr algn="ctr"/>
                      <a:r>
                        <a:rPr lang="en-GB"/>
                        <a:t>Break 1</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extLst>
                  <a:ext uri="{0D108BD9-81ED-4DB2-BD59-A6C34878D82A}">
                    <a16:rowId xmlns:a16="http://schemas.microsoft.com/office/drawing/2014/main" val="3963472930"/>
                  </a:ext>
                </a:extLst>
              </a:tr>
              <a:tr h="370840">
                <a:tc>
                  <a:txBody>
                    <a:bodyPr/>
                    <a:lstStyle/>
                    <a:p>
                      <a:pPr algn="ctr"/>
                      <a:r>
                        <a:rPr lang="en-GB"/>
                        <a:t>11:30 – 12:30</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tc>
                  <a:txBody>
                    <a:bodyPr/>
                    <a:lstStyle/>
                    <a:p>
                      <a:pPr algn="ctr"/>
                      <a:r>
                        <a:rPr lang="en-GB"/>
                        <a:t>Lesson 3</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extLst>
                  <a:ext uri="{0D108BD9-81ED-4DB2-BD59-A6C34878D82A}">
                    <a16:rowId xmlns:a16="http://schemas.microsoft.com/office/drawing/2014/main" val="2938132083"/>
                  </a:ext>
                </a:extLst>
              </a:tr>
              <a:tr h="370840">
                <a:tc>
                  <a:txBody>
                    <a:bodyPr/>
                    <a:lstStyle/>
                    <a:p>
                      <a:pPr algn="ctr"/>
                      <a:r>
                        <a:rPr lang="en-GB"/>
                        <a:t>12:30 – 13:30</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tc>
                  <a:txBody>
                    <a:bodyPr/>
                    <a:lstStyle/>
                    <a:p>
                      <a:pPr algn="ctr"/>
                      <a:r>
                        <a:rPr lang="en-GB"/>
                        <a:t>Lesson 4</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extLst>
                  <a:ext uri="{0D108BD9-81ED-4DB2-BD59-A6C34878D82A}">
                    <a16:rowId xmlns:a16="http://schemas.microsoft.com/office/drawing/2014/main" val="3335599969"/>
                  </a:ext>
                </a:extLst>
              </a:tr>
              <a:tr h="370840">
                <a:tc>
                  <a:txBody>
                    <a:bodyPr/>
                    <a:lstStyle/>
                    <a:p>
                      <a:pPr algn="ctr"/>
                      <a:r>
                        <a:rPr lang="en-GB"/>
                        <a:t>13:30 – 14:00</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tc>
                  <a:txBody>
                    <a:bodyPr/>
                    <a:lstStyle/>
                    <a:p>
                      <a:pPr algn="ctr"/>
                      <a:r>
                        <a:rPr lang="en-GB"/>
                        <a:t>Break 2</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extLst>
                  <a:ext uri="{0D108BD9-81ED-4DB2-BD59-A6C34878D82A}">
                    <a16:rowId xmlns:a16="http://schemas.microsoft.com/office/drawing/2014/main" val="3870148198"/>
                  </a:ext>
                </a:extLst>
              </a:tr>
              <a:tr h="370840">
                <a:tc>
                  <a:txBody>
                    <a:bodyPr/>
                    <a:lstStyle/>
                    <a:p>
                      <a:pPr algn="ctr"/>
                      <a:r>
                        <a:rPr lang="en-GB"/>
                        <a:t>14:00 – 15:00</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tc>
                  <a:txBody>
                    <a:bodyPr/>
                    <a:lstStyle/>
                    <a:p>
                      <a:pPr algn="ctr"/>
                      <a:r>
                        <a:rPr lang="en-GB"/>
                        <a:t>Lesson 5</a:t>
                      </a:r>
                    </a:p>
                  </a:txBody>
                  <a:tcPr>
                    <a:lnL w="12700" cap="flat" cmpd="sng" algn="ctr">
                      <a:solidFill>
                        <a:srgbClr val="006B6E"/>
                      </a:solidFill>
                      <a:prstDash val="solid"/>
                      <a:round/>
                      <a:headEnd type="none" w="med" len="med"/>
                      <a:tailEnd type="none" w="med" len="med"/>
                    </a:lnL>
                    <a:lnR w="12700" cap="flat" cmpd="sng" algn="ctr">
                      <a:solidFill>
                        <a:srgbClr val="006B6E"/>
                      </a:solidFill>
                      <a:prstDash val="solid"/>
                      <a:round/>
                      <a:headEnd type="none" w="med" len="med"/>
                      <a:tailEnd type="none" w="med" len="med"/>
                    </a:lnR>
                    <a:lnT w="12700" cap="flat" cmpd="sng" algn="ctr">
                      <a:solidFill>
                        <a:srgbClr val="006B6E"/>
                      </a:solidFill>
                      <a:prstDash val="solid"/>
                      <a:round/>
                      <a:headEnd type="none" w="med" len="med"/>
                      <a:tailEnd type="none" w="med" len="med"/>
                    </a:lnT>
                    <a:lnB w="12700" cap="flat" cmpd="sng" algn="ctr">
                      <a:solidFill>
                        <a:srgbClr val="006B6E"/>
                      </a:solidFill>
                      <a:prstDash val="solid"/>
                      <a:round/>
                      <a:headEnd type="none" w="med" len="med"/>
                      <a:tailEnd type="none" w="med" len="med"/>
                    </a:lnB>
                  </a:tcPr>
                </a:tc>
                <a:extLst>
                  <a:ext uri="{0D108BD9-81ED-4DB2-BD59-A6C34878D82A}">
                    <a16:rowId xmlns:a16="http://schemas.microsoft.com/office/drawing/2014/main" val="1474609017"/>
                  </a:ext>
                </a:extLst>
              </a:tr>
            </a:tbl>
          </a:graphicData>
        </a:graphic>
      </p:graphicFrame>
      <p:sp>
        <p:nvSpPr>
          <p:cNvPr id="6" name="Content Placeholder 5">
            <a:extLst>
              <a:ext uri="{FF2B5EF4-FFF2-40B4-BE49-F238E27FC236}">
                <a16:creationId xmlns:a16="http://schemas.microsoft.com/office/drawing/2014/main" id="{E10B03FE-C4BD-1E61-0983-DDC893DEEB34}"/>
              </a:ext>
            </a:extLst>
          </p:cNvPr>
          <p:cNvSpPr>
            <a:spLocks noGrp="1"/>
          </p:cNvSpPr>
          <p:nvPr>
            <p:ph sz="half" idx="2"/>
          </p:nvPr>
        </p:nvSpPr>
        <p:spPr>
          <a:xfrm>
            <a:off x="3341254" y="5244811"/>
            <a:ext cx="5181600" cy="810636"/>
          </a:xfrm>
        </p:spPr>
        <p:txBody>
          <a:bodyPr>
            <a:normAutofit fontScale="77500" lnSpcReduction="20000"/>
          </a:bodyPr>
          <a:lstStyle/>
          <a:p>
            <a:pPr marL="0" indent="0" algn="ctr">
              <a:buNone/>
            </a:pPr>
            <a:r>
              <a:rPr lang="en-GB"/>
              <a:t>We have a 2-week timetable so you will have slightly different lessons each week.</a:t>
            </a:r>
          </a:p>
        </p:txBody>
      </p:sp>
    </p:spTree>
    <p:extLst>
      <p:ext uri="{BB962C8B-B14F-4D97-AF65-F5344CB8AC3E}">
        <p14:creationId xmlns:p14="http://schemas.microsoft.com/office/powerpoint/2010/main" val="235591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377787-7F7F-978E-ED2A-B75A020537AE}"/>
              </a:ext>
            </a:extLst>
          </p:cNvPr>
          <p:cNvSpPr>
            <a:spLocks noGrp="1"/>
          </p:cNvSpPr>
          <p:nvPr>
            <p:ph type="title"/>
          </p:nvPr>
        </p:nvSpPr>
        <p:spPr/>
        <p:txBody>
          <a:bodyPr/>
          <a:lstStyle/>
          <a:p>
            <a:r>
              <a:rPr lang="en-GB"/>
              <a:t>Expectations of tutor time</a:t>
            </a:r>
          </a:p>
        </p:txBody>
      </p:sp>
      <p:sp>
        <p:nvSpPr>
          <p:cNvPr id="8" name="Content Placeholder 7">
            <a:extLst>
              <a:ext uri="{FF2B5EF4-FFF2-40B4-BE49-F238E27FC236}">
                <a16:creationId xmlns:a16="http://schemas.microsoft.com/office/drawing/2014/main" id="{2FE4541E-4EC4-E6E0-58D5-06F9500EBD23}"/>
              </a:ext>
            </a:extLst>
          </p:cNvPr>
          <p:cNvSpPr>
            <a:spLocks noGrp="1"/>
          </p:cNvSpPr>
          <p:nvPr>
            <p:ph idx="1"/>
          </p:nvPr>
        </p:nvSpPr>
        <p:spPr/>
        <p:txBody>
          <a:bodyPr>
            <a:normAutofit/>
          </a:bodyPr>
          <a:lstStyle/>
          <a:p>
            <a:r>
              <a:rPr lang="en-GB"/>
              <a:t>Arrive on-time</a:t>
            </a:r>
          </a:p>
          <a:p>
            <a:r>
              <a:rPr lang="en-GB"/>
              <a:t>Make sure they have the correct uniform:</a:t>
            </a:r>
          </a:p>
          <a:p>
            <a:pPr lvl="1"/>
            <a:r>
              <a:rPr lang="en-GB"/>
              <a:t>Ensure their uniform is clearly marked with their full name and tutor group</a:t>
            </a:r>
          </a:p>
          <a:p>
            <a:pPr lvl="1"/>
            <a:r>
              <a:rPr lang="en-GB"/>
              <a:t>Try to support them to get organised the night before.</a:t>
            </a:r>
          </a:p>
          <a:p>
            <a:r>
              <a:rPr lang="en-GB"/>
              <a:t>Make sure they have all their equipment:</a:t>
            </a:r>
          </a:p>
          <a:p>
            <a:r>
              <a:rPr lang="en-GB"/>
              <a:t>Aim for 100% attendance</a:t>
            </a:r>
          </a:p>
          <a:p>
            <a:pPr lvl="1"/>
            <a:r>
              <a:rPr lang="en-GB"/>
              <a:t>There are awards and competitions throughout the year linked to attendance and punctuality.</a:t>
            </a:r>
          </a:p>
        </p:txBody>
      </p:sp>
    </p:spTree>
    <p:extLst>
      <p:ext uri="{BB962C8B-B14F-4D97-AF65-F5344CB8AC3E}">
        <p14:creationId xmlns:p14="http://schemas.microsoft.com/office/powerpoint/2010/main" val="1544828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D LT presentation Sept 21" id="{9F885DE2-5626-470F-BC77-A6433517C8D5}" vid="{8DD8FC64-B9F2-4B6F-A3A1-0E561F8453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5FB0173812964F9515AAB254767770" ma:contentTypeVersion="15" ma:contentTypeDescription="Create a new document." ma:contentTypeScope="" ma:versionID="919998df97a8bfce929ee21ccd9e69e3">
  <xsd:schema xmlns:xsd="http://www.w3.org/2001/XMLSchema" xmlns:xs="http://www.w3.org/2001/XMLSchema" xmlns:p="http://schemas.microsoft.com/office/2006/metadata/properties" xmlns:ns3="33af8cdb-ef8e-4a52-ad13-a7aa1a8e48d3" xmlns:ns4="b6420c89-ef62-4fda-9a07-6c0084a1d956" targetNamespace="http://schemas.microsoft.com/office/2006/metadata/properties" ma:root="true" ma:fieldsID="31597389fed7d449b0aded1faaa2b41f" ns3:_="" ns4:_="">
    <xsd:import namespace="33af8cdb-ef8e-4a52-ad13-a7aa1a8e48d3"/>
    <xsd:import namespace="b6420c89-ef62-4fda-9a07-6c0084a1d95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f8cdb-ef8e-4a52-ad13-a7aa1a8e48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420c89-ef62-4fda-9a07-6c0084a1d9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3af8cdb-ef8e-4a52-ad13-a7aa1a8e48d3" xsi:nil="true"/>
  </documentManagement>
</p:properties>
</file>

<file path=customXml/itemProps1.xml><?xml version="1.0" encoding="utf-8"?>
<ds:datastoreItem xmlns:ds="http://schemas.openxmlformats.org/officeDocument/2006/customXml" ds:itemID="{D3B2E4FD-7EB6-4391-976E-40B239027EC7}">
  <ds:schemaRefs>
    <ds:schemaRef ds:uri="http://schemas.microsoft.com/sharepoint/v3/contenttype/forms"/>
  </ds:schemaRefs>
</ds:datastoreItem>
</file>

<file path=customXml/itemProps2.xml><?xml version="1.0" encoding="utf-8"?>
<ds:datastoreItem xmlns:ds="http://schemas.openxmlformats.org/officeDocument/2006/customXml" ds:itemID="{0B9F56B3-1E37-45EB-967F-252A15C65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f8cdb-ef8e-4a52-ad13-a7aa1a8e48d3"/>
    <ds:schemaRef ds:uri="b6420c89-ef62-4fda-9a07-6c0084a1d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1EBE79-0713-47C3-A57E-7CA3AA57118B}">
  <ds:schemaRefs>
    <ds:schemaRef ds:uri="b6420c89-ef62-4fda-9a07-6c0084a1d956"/>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www.w3.org/XML/1998/namespace"/>
    <ds:schemaRef ds:uri="http://schemas.microsoft.com/office/2006/metadata/properties"/>
    <ds:schemaRef ds:uri="http://purl.org/dc/dcmitype/"/>
    <ds:schemaRef ds:uri="33af8cdb-ef8e-4a52-ad13-a7aa1a8e48d3"/>
  </ds:schemaRefs>
</ds:datastoreItem>
</file>

<file path=docProps/app.xml><?xml version="1.0" encoding="utf-8"?>
<Properties xmlns="http://schemas.openxmlformats.org/officeDocument/2006/extended-properties" xmlns:vt="http://schemas.openxmlformats.org/officeDocument/2006/docPropsVTypes">
  <TotalTime>0</TotalTime>
  <Words>1240</Words>
  <Application>Microsoft Office PowerPoint</Application>
  <PresentationFormat>Widescreen</PresentationFormat>
  <Paragraphs>150</Paragraphs>
  <Slides>17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1_Office Theme</vt:lpstr>
      <vt:lpstr>Welcome to  Cox Green School</vt:lpstr>
      <vt:lpstr>Learning and progress for all at Cox Green </vt:lpstr>
      <vt:lpstr>Assessment &amp; Reporting</vt:lpstr>
      <vt:lpstr>#literacymatters</vt:lpstr>
      <vt:lpstr>Home learning: develops independence and organisational skills </vt:lpstr>
      <vt:lpstr>Role of the tutor</vt:lpstr>
      <vt:lpstr>The tutor programme</vt:lpstr>
      <vt:lpstr>The School Day</vt:lpstr>
      <vt:lpstr>Expectations of tutor time</vt:lpstr>
      <vt:lpstr>Developing personally</vt:lpstr>
      <vt:lpstr>If you need support:</vt:lpstr>
      <vt:lpstr>Values Card</vt:lpstr>
      <vt:lpstr>Key Staff</vt:lpstr>
      <vt:lpstr>Headteacher – Mr Edwards</vt:lpstr>
      <vt:lpstr>Journey</vt:lpstr>
      <vt:lpstr>Culture of Success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Sian Hughes</dc:creator>
  <cp:lastModifiedBy>Mr Griffin</cp:lastModifiedBy>
  <cp:revision>102</cp:revision>
  <dcterms:created xsi:type="dcterms:W3CDTF">2023-06-29T07:42:02Z</dcterms:created>
  <dcterms:modified xsi:type="dcterms:W3CDTF">2023-07-11T12:48:20Z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0x010100C65FB0173812964F9515AAB254767770</vt:lpwstr>
  </property>
</Properties>
</file>