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7" r:id="rId3"/>
    <p:sldId id="258" r:id="rId4"/>
    <p:sldId id="260" r:id="rId5"/>
    <p:sldId id="261" r:id="rId6"/>
    <p:sldId id="273"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10/2/2022</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10/2/2022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10/2/2022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10/2/2022</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10/2/2022</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2183" y="6148251"/>
            <a:ext cx="11504023" cy="646331"/>
          </a:xfrm>
          <a:prstGeom prst="rect">
            <a:avLst/>
          </a:prstGeom>
          <a:noFill/>
        </p:spPr>
        <p:txBody>
          <a:bodyPr wrap="square" rtlCol="0">
            <a:spAutoFit/>
          </a:bodyPr>
          <a:lstStyle/>
          <a:p>
            <a:r>
              <a:rPr lang="en-GB" dirty="0"/>
              <a:t>A school initiative to fight against racism. If you are interested in helping support this cause please contact </a:t>
            </a:r>
          </a:p>
          <a:p>
            <a:pPr algn="ctr"/>
            <a:r>
              <a:rPr lang="en-GB" dirty="0"/>
              <a:t>Mr. Gullick – m.gullick@coxgreen.com</a:t>
            </a:r>
          </a:p>
        </p:txBody>
      </p:sp>
      <p:pic>
        <p:nvPicPr>
          <p:cNvPr id="9" name="Picture 8">
            <a:extLst>
              <a:ext uri="{FF2B5EF4-FFF2-40B4-BE49-F238E27FC236}">
                <a16:creationId xmlns:a16="http://schemas.microsoft.com/office/drawing/2014/main" id="{FED9BAFA-8F5B-4E20-A69F-3EBC382EAEB9}"/>
              </a:ext>
            </a:extLst>
          </p:cNvPr>
          <p:cNvPicPr>
            <a:picLocks noChangeAspect="1"/>
          </p:cNvPicPr>
          <p:nvPr/>
        </p:nvPicPr>
        <p:blipFill>
          <a:blip r:embed="rId2"/>
          <a:stretch>
            <a:fillRect/>
          </a:stretch>
        </p:blipFill>
        <p:spPr>
          <a:xfrm>
            <a:off x="0" y="0"/>
            <a:ext cx="12117405" cy="4998970"/>
          </a:xfrm>
          <a:prstGeom prst="rect">
            <a:avLst/>
          </a:prstGeom>
        </p:spPr>
      </p:pic>
    </p:spTree>
    <p:extLst>
      <p:ext uri="{BB962C8B-B14F-4D97-AF65-F5344CB8AC3E}">
        <p14:creationId xmlns:p14="http://schemas.microsoft.com/office/powerpoint/2010/main" val="248765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&amp; Objectives</a:t>
            </a:r>
          </a:p>
        </p:txBody>
      </p:sp>
      <p:sp>
        <p:nvSpPr>
          <p:cNvPr id="3" name="Content Placeholder 2"/>
          <p:cNvSpPr>
            <a:spLocks noGrp="1"/>
          </p:cNvSpPr>
          <p:nvPr>
            <p:ph idx="1"/>
          </p:nvPr>
        </p:nvSpPr>
        <p:spPr>
          <a:xfrm>
            <a:off x="1534695" y="2015732"/>
            <a:ext cx="9751613" cy="4062851"/>
          </a:xfrm>
        </p:spPr>
        <p:txBody>
          <a:bodyPr>
            <a:normAutofit fontScale="92500" lnSpcReduction="20000"/>
          </a:bodyPr>
          <a:lstStyle/>
          <a:p>
            <a:r>
              <a:rPr lang="en-US" dirty="0"/>
              <a:t>To address the root causes of racial inequality.</a:t>
            </a:r>
          </a:p>
          <a:p>
            <a:r>
              <a:rPr lang="en-US" dirty="0"/>
              <a:t>Develop an action strategy and support group to help end systemic racism and address racial inequalities in school.</a:t>
            </a:r>
            <a:endParaRPr lang="en-GB" dirty="0"/>
          </a:p>
          <a:p>
            <a:r>
              <a:rPr lang="en-GB" dirty="0"/>
              <a:t>To educate students, staff, parents and carers.</a:t>
            </a:r>
            <a:r>
              <a:rPr lang="en-US" dirty="0"/>
              <a:t> To talk openly about race, and to encourage discussions internally and externally to support change.</a:t>
            </a:r>
            <a:endParaRPr lang="en-GB" dirty="0"/>
          </a:p>
          <a:p>
            <a:r>
              <a:rPr lang="en-US" dirty="0"/>
              <a:t>Take a zero-tolerance approach to racism. Treat allegations of racism seriously and always take action.</a:t>
            </a:r>
          </a:p>
          <a:p>
            <a:r>
              <a:rPr lang="en-US" dirty="0"/>
              <a:t>Build cultures of trust, where pupils experiencing racism feel confident to come forward and know that they’ll be listened to.</a:t>
            </a:r>
          </a:p>
          <a:p>
            <a:r>
              <a:rPr lang="en-US" dirty="0"/>
              <a:t>Introduce a diversity-related mutual mentoring program so that students have a better understanding of lived experiences in relation to race.</a:t>
            </a:r>
          </a:p>
        </p:txBody>
      </p:sp>
    </p:spTree>
    <p:extLst>
      <p:ext uri="{BB962C8B-B14F-4D97-AF65-F5344CB8AC3E}">
        <p14:creationId xmlns:p14="http://schemas.microsoft.com/office/powerpoint/2010/main" val="415217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this important?</a:t>
            </a:r>
          </a:p>
        </p:txBody>
      </p:sp>
      <p:sp>
        <p:nvSpPr>
          <p:cNvPr id="3" name="Content Placeholder 2"/>
          <p:cNvSpPr>
            <a:spLocks noGrp="1"/>
          </p:cNvSpPr>
          <p:nvPr>
            <p:ph idx="1"/>
          </p:nvPr>
        </p:nvSpPr>
        <p:spPr>
          <a:xfrm>
            <a:off x="1375426" y="1853754"/>
            <a:ext cx="9838698" cy="4423953"/>
          </a:xfrm>
        </p:spPr>
        <p:txBody>
          <a:bodyPr>
            <a:normAutofit fontScale="85000" lnSpcReduction="10000"/>
          </a:bodyPr>
          <a:lstStyle/>
          <a:p>
            <a:r>
              <a:rPr lang="en-US" dirty="0"/>
              <a:t>Recent events have occurred over the past few months whilst we have been in school. These incidents have evidenced our students need to be further educated about the seriousness of Racism and how students should deal with these situations.</a:t>
            </a:r>
          </a:p>
          <a:p>
            <a:r>
              <a:rPr lang="en-US" dirty="0"/>
              <a:t>It is important students learn and understand Racism is never acceptable in any circumstance. They must understand that Racism is a criminal offence and if the police were ever alerted to any acts of Racism that they would be given a criminal record and prosecuted. Our school sanction for Racism needs to reflect this in a way our school’s behavioral policy can.</a:t>
            </a:r>
          </a:p>
          <a:p>
            <a:r>
              <a:rPr lang="en-US" dirty="0"/>
              <a:t>We  have an a ever changing school environment and are becoming more and more multicultural with both staff and students. Students need to appreciate and understand the variation of cultures we have.</a:t>
            </a:r>
          </a:p>
          <a:p>
            <a:r>
              <a:rPr lang="en-US" dirty="0"/>
              <a:t>Students need to understand that racism does not just apply to the colour of your skin.</a:t>
            </a:r>
          </a:p>
          <a:p>
            <a:r>
              <a:rPr lang="en-US" dirty="0"/>
              <a:t>Quote from policy: We provide opportunities for students to appreciate their own culture and celebrate the diversity of </a:t>
            </a:r>
            <a:r>
              <a:rPr lang="en-GB" dirty="0"/>
              <a:t>other cultures</a:t>
            </a:r>
            <a:endParaRPr lang="en-US" dirty="0"/>
          </a:p>
          <a:p>
            <a:endParaRPr lang="en-US" dirty="0"/>
          </a:p>
        </p:txBody>
      </p:sp>
    </p:spTree>
    <p:extLst>
      <p:ext uri="{BB962C8B-B14F-4D97-AF65-F5344CB8AC3E}">
        <p14:creationId xmlns:p14="http://schemas.microsoft.com/office/powerpoint/2010/main" val="207134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Confront Everyday Racism</a:t>
            </a:r>
            <a:endParaRPr lang="en-GB" dirty="0"/>
          </a:p>
        </p:txBody>
      </p:sp>
      <p:sp>
        <p:nvSpPr>
          <p:cNvPr id="3" name="Content Placeholder 2"/>
          <p:cNvSpPr>
            <a:spLocks noGrp="1"/>
          </p:cNvSpPr>
          <p:nvPr>
            <p:ph idx="1"/>
          </p:nvPr>
        </p:nvSpPr>
        <p:spPr>
          <a:xfrm>
            <a:off x="1534696" y="2015732"/>
            <a:ext cx="9520158" cy="2477891"/>
          </a:xfrm>
        </p:spPr>
        <p:txBody>
          <a:bodyPr/>
          <a:lstStyle/>
          <a:p>
            <a:r>
              <a:rPr lang="en-US" dirty="0"/>
              <a:t>If students see it, they need to challenge it. We need to teach students to speak up calmly and respectfully if it is safe to do so. If it is not safe, then students must feel comfortable to seek out staff, or a family member and ask for support. We cannot let racist behaviour continue unchallenged. If students hear someone make a racist comment, we must help students to speak out and challenge it, either in the moment or later when they tell a teacher what happened.</a:t>
            </a:r>
          </a:p>
        </p:txBody>
      </p:sp>
    </p:spTree>
    <p:extLst>
      <p:ext uri="{BB962C8B-B14F-4D97-AF65-F5344CB8AC3E}">
        <p14:creationId xmlns:p14="http://schemas.microsoft.com/office/powerpoint/2010/main" val="83558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we need to put in place</a:t>
            </a:r>
          </a:p>
        </p:txBody>
      </p:sp>
      <p:sp>
        <p:nvSpPr>
          <p:cNvPr id="3" name="Content Placeholder 2"/>
          <p:cNvSpPr>
            <a:spLocks noGrp="1"/>
          </p:cNvSpPr>
          <p:nvPr>
            <p:ph idx="1"/>
          </p:nvPr>
        </p:nvSpPr>
        <p:spPr/>
        <p:txBody>
          <a:bodyPr>
            <a:normAutofit fontScale="92500" lnSpcReduction="10000"/>
          </a:bodyPr>
          <a:lstStyle/>
          <a:p>
            <a:r>
              <a:rPr lang="en-GB" dirty="0"/>
              <a:t>Further Education – Regular lessons in Registration/PSHE/Assemblies/Normal Lessons </a:t>
            </a:r>
          </a:p>
          <a:p>
            <a:r>
              <a:rPr lang="en-GB" dirty="0"/>
              <a:t>Black History Month – Why only a month? Why only black history?</a:t>
            </a:r>
          </a:p>
          <a:p>
            <a:r>
              <a:rPr lang="en-GB" dirty="0"/>
              <a:t>Support Programme – Drop in sessions for students to come and talk about Racism</a:t>
            </a:r>
          </a:p>
          <a:p>
            <a:r>
              <a:rPr lang="en-GB" dirty="0"/>
              <a:t>Mixed Race Students – Self Identification</a:t>
            </a:r>
          </a:p>
          <a:p>
            <a:r>
              <a:rPr lang="en-GB" dirty="0"/>
              <a:t>Open Door – Access for students to seek out ambassadors to report incidents</a:t>
            </a:r>
          </a:p>
          <a:p>
            <a:r>
              <a:rPr lang="en-GB" dirty="0"/>
              <a:t>Resources for students/parents</a:t>
            </a:r>
          </a:p>
          <a:p>
            <a:r>
              <a:rPr lang="en-GB" dirty="0"/>
              <a:t>Peer Mentors/Staff Ambassadors</a:t>
            </a:r>
          </a:p>
          <a:p>
            <a:endParaRPr lang="en-GB" dirty="0"/>
          </a:p>
        </p:txBody>
      </p:sp>
    </p:spTree>
    <p:extLst>
      <p:ext uri="{BB962C8B-B14F-4D97-AF65-F5344CB8AC3E}">
        <p14:creationId xmlns:p14="http://schemas.microsoft.com/office/powerpoint/2010/main" val="349470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will we develop students’ cultural awareness?</a:t>
            </a:r>
          </a:p>
        </p:txBody>
      </p:sp>
      <p:sp>
        <p:nvSpPr>
          <p:cNvPr id="3" name="Content Placeholder 2"/>
          <p:cNvSpPr>
            <a:spLocks noGrp="1"/>
          </p:cNvSpPr>
          <p:nvPr>
            <p:ph idx="1"/>
          </p:nvPr>
        </p:nvSpPr>
        <p:spPr>
          <a:xfrm>
            <a:off x="1534695" y="2015732"/>
            <a:ext cx="10365567" cy="3940931"/>
          </a:xfrm>
        </p:spPr>
        <p:txBody>
          <a:bodyPr>
            <a:normAutofit fontScale="85000" lnSpcReduction="10000"/>
          </a:bodyPr>
          <a:lstStyle/>
          <a:p>
            <a:r>
              <a:rPr lang="en-GB" dirty="0"/>
              <a:t>By creating engaging activities whereby they develop their understanding of people’s differences. This could include:</a:t>
            </a:r>
          </a:p>
          <a:p>
            <a:r>
              <a:rPr lang="en-GB" dirty="0"/>
              <a:t>Looking into dance, films/documentaries about different cultures, art</a:t>
            </a:r>
          </a:p>
          <a:p>
            <a:r>
              <a:rPr lang="en-GB" dirty="0"/>
              <a:t>Getting staff with different backgrounds involved and telling their story</a:t>
            </a:r>
          </a:p>
          <a:p>
            <a:r>
              <a:rPr lang="en-GB" dirty="0"/>
              <a:t>Having termly challenges like providing recipes from different cultures for them to try at home</a:t>
            </a:r>
          </a:p>
          <a:p>
            <a:r>
              <a:rPr lang="en-GB" dirty="0"/>
              <a:t>Getting students to represent their backgrounds and tell their story, share the food they eat at home for others to try, or the festivals they celebrate. What about those who don’t celebrate Christmas or celebrate it differently</a:t>
            </a:r>
          </a:p>
          <a:p>
            <a:r>
              <a:rPr lang="en-GB" dirty="0"/>
              <a:t>This also allows students who are not from the majority group’s background to feel represented and part of our community as students will know about and appreciate their upbringing and culture</a:t>
            </a:r>
          </a:p>
        </p:txBody>
      </p:sp>
    </p:spTree>
    <p:extLst>
      <p:ext uri="{BB962C8B-B14F-4D97-AF65-F5344CB8AC3E}">
        <p14:creationId xmlns:p14="http://schemas.microsoft.com/office/powerpoint/2010/main" val="386003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Support</a:t>
            </a:r>
          </a:p>
        </p:txBody>
      </p:sp>
      <p:sp>
        <p:nvSpPr>
          <p:cNvPr id="3" name="Content Placeholder 2"/>
          <p:cNvSpPr>
            <a:spLocks noGrp="1"/>
          </p:cNvSpPr>
          <p:nvPr>
            <p:ph idx="1"/>
          </p:nvPr>
        </p:nvSpPr>
        <p:spPr/>
        <p:txBody>
          <a:bodyPr/>
          <a:lstStyle/>
          <a:p>
            <a:r>
              <a:rPr lang="en-US" dirty="0"/>
              <a:t>Black Minds Matter  – free therapy/support groups and mentoring</a:t>
            </a:r>
          </a:p>
          <a:p>
            <a:r>
              <a:rPr lang="en-US"/>
              <a:t>BLAM charity (Black </a:t>
            </a:r>
            <a:r>
              <a:rPr lang="en-US" dirty="0"/>
              <a:t>Learning Achievement and Mental Health) – online forum to discuss events</a:t>
            </a:r>
          </a:p>
          <a:p>
            <a:r>
              <a:rPr lang="en-US" dirty="0"/>
              <a:t>The Equality Trust</a:t>
            </a:r>
          </a:p>
          <a:p>
            <a:r>
              <a:rPr lang="en-US" dirty="0"/>
              <a:t>Race Equality Foundation</a:t>
            </a:r>
          </a:p>
          <a:p>
            <a:r>
              <a:rPr lang="en-US" dirty="0"/>
              <a:t>Equal Rights Trust</a:t>
            </a:r>
            <a:endParaRPr lang="en-GB" dirty="0"/>
          </a:p>
        </p:txBody>
      </p:sp>
    </p:spTree>
    <p:extLst>
      <p:ext uri="{BB962C8B-B14F-4D97-AF65-F5344CB8AC3E}">
        <p14:creationId xmlns:p14="http://schemas.microsoft.com/office/powerpoint/2010/main" val="377750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Staff</a:t>
            </a:r>
          </a:p>
        </p:txBody>
      </p:sp>
      <p:sp>
        <p:nvSpPr>
          <p:cNvPr id="3" name="Content Placeholder 2"/>
          <p:cNvSpPr>
            <a:spLocks noGrp="1"/>
          </p:cNvSpPr>
          <p:nvPr>
            <p:ph idx="1"/>
          </p:nvPr>
        </p:nvSpPr>
        <p:spPr/>
        <p:txBody>
          <a:bodyPr/>
          <a:lstStyle/>
          <a:p>
            <a:r>
              <a:rPr lang="en-US" dirty="0"/>
              <a:t>A resource for talking about race with young children</a:t>
            </a:r>
          </a:p>
          <a:p>
            <a:r>
              <a:rPr lang="en-US" dirty="0"/>
              <a:t>Resources for Talking about Race, Racism and Racialised Violence with Kids </a:t>
            </a:r>
          </a:p>
          <a:p>
            <a:r>
              <a:rPr lang="en-US" dirty="0"/>
              <a:t>Talking to children after racist incidents</a:t>
            </a:r>
          </a:p>
          <a:p>
            <a:r>
              <a:rPr lang="en-US" dirty="0"/>
              <a:t>Teaching materials – Black Lives Matter At School</a:t>
            </a:r>
          </a:p>
          <a:p>
            <a:r>
              <a:rPr lang="en-US" dirty="0"/>
              <a:t>Teaching Young Children about Race</a:t>
            </a:r>
            <a:endParaRPr lang="en-GB" dirty="0"/>
          </a:p>
        </p:txBody>
      </p:sp>
    </p:spTree>
    <p:extLst>
      <p:ext uri="{BB962C8B-B14F-4D97-AF65-F5344CB8AC3E}">
        <p14:creationId xmlns:p14="http://schemas.microsoft.com/office/powerpoint/2010/main" val="295021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Parents</a:t>
            </a:r>
          </a:p>
        </p:txBody>
      </p:sp>
      <p:sp>
        <p:nvSpPr>
          <p:cNvPr id="3" name="Content Placeholder 2"/>
          <p:cNvSpPr>
            <a:spLocks noGrp="1"/>
          </p:cNvSpPr>
          <p:nvPr>
            <p:ph idx="1"/>
          </p:nvPr>
        </p:nvSpPr>
        <p:spPr/>
        <p:txBody>
          <a:bodyPr>
            <a:normAutofit lnSpcReduction="10000"/>
          </a:bodyPr>
          <a:lstStyle/>
          <a:p>
            <a:r>
              <a:rPr lang="en-US" dirty="0"/>
              <a:t>Raising Little Allies-To-Be: An Incomplete Guide - a beautiful resource to explore diversity and equality with children.</a:t>
            </a:r>
          </a:p>
          <a:p>
            <a:r>
              <a:rPr lang="en-US" dirty="0"/>
              <a:t>A Parent's Guide to Black Lives Matter (pdf) - produced by the London Borough of Croydon</a:t>
            </a:r>
          </a:p>
          <a:p>
            <a:r>
              <a:rPr lang="en-US" dirty="0"/>
              <a:t>How to talk to kids about racism, protests and injustice </a:t>
            </a:r>
            <a:r>
              <a:rPr lang="en-US"/>
              <a:t>– article </a:t>
            </a:r>
            <a:r>
              <a:rPr lang="en-US" dirty="0"/>
              <a:t>from Today.com </a:t>
            </a:r>
          </a:p>
          <a:p>
            <a:r>
              <a:rPr lang="en-US" dirty="0"/>
              <a:t>Talking to kids about race – article from National Geographic resource</a:t>
            </a:r>
          </a:p>
          <a:p>
            <a:r>
              <a:rPr lang="en-US" dirty="0"/>
              <a:t>How to talk to your children about race and racism – article from the BBC</a:t>
            </a:r>
          </a:p>
          <a:p>
            <a:r>
              <a:rPr lang="en-US" dirty="0"/>
              <a:t>The Children’s Community School – Social Justice Resources</a:t>
            </a:r>
            <a:endParaRPr lang="en-GB" dirty="0"/>
          </a:p>
        </p:txBody>
      </p:sp>
    </p:spTree>
    <p:extLst>
      <p:ext uri="{BB962C8B-B14F-4D97-AF65-F5344CB8AC3E}">
        <p14:creationId xmlns:p14="http://schemas.microsoft.com/office/powerpoint/2010/main" val="303739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642</TotalTime>
  <Words>813</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Palatino Linotype</vt:lpstr>
      <vt:lpstr>Gallery</vt:lpstr>
      <vt:lpstr>PowerPoint Presentation</vt:lpstr>
      <vt:lpstr>Aims &amp; Objectives</vt:lpstr>
      <vt:lpstr>Why is this important?</vt:lpstr>
      <vt:lpstr>Confront Everyday Racism</vt:lpstr>
      <vt:lpstr>What we need to put in place</vt:lpstr>
      <vt:lpstr>How will we develop students’ cultural awareness?</vt:lpstr>
      <vt:lpstr>Further Support</vt:lpstr>
      <vt:lpstr>For Staff</vt:lpstr>
      <vt:lpstr>For Parents</vt:lpstr>
    </vt:vector>
  </TitlesOfParts>
  <Company>Cox Green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Racism Group Proposal</dc:title>
  <dc:creator>Matthew Gullick</dc:creator>
  <cp:lastModifiedBy>Matthew Gullick</cp:lastModifiedBy>
  <cp:revision>71</cp:revision>
  <dcterms:created xsi:type="dcterms:W3CDTF">2021-01-07T14:03:01Z</dcterms:created>
  <dcterms:modified xsi:type="dcterms:W3CDTF">2022-10-02T10:41:14Z</dcterms:modified>
</cp:coreProperties>
</file>