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273" r:id="rId3"/>
    <p:sldId id="263" r:id="rId4"/>
    <p:sldId id="280" r:id="rId5"/>
    <p:sldId id="278" r:id="rId6"/>
    <p:sldId id="258" r:id="rId7"/>
    <p:sldId id="282" r:id="rId8"/>
    <p:sldId id="284" r:id="rId9"/>
    <p:sldId id="286" r:id="rId10"/>
    <p:sldId id="291" r:id="rId11"/>
    <p:sldId id="290" r:id="rId12"/>
    <p:sldId id="277" r:id="rId13"/>
    <p:sldId id="265" r:id="rId14"/>
    <p:sldId id="267" r:id="rId15"/>
    <p:sldId id="266" r:id="rId16"/>
    <p:sldId id="292" r:id="rId17"/>
    <p:sldId id="279" r:id="rId18"/>
    <p:sldId id="295" r:id="rId19"/>
    <p:sldId id="294" r:id="rId20"/>
    <p:sldId id="268"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3250" autoAdjust="0"/>
  </p:normalViewPr>
  <p:slideViewPr>
    <p:cSldViewPr>
      <p:cViewPr varScale="1">
        <p:scale>
          <a:sx n="81" d="100"/>
          <a:sy n="81" d="100"/>
        </p:scale>
        <p:origin x="1522" y="48"/>
      </p:cViewPr>
      <p:guideLst>
        <p:guide orient="horz" pos="234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6E6D47FA-C834-42EE-A12B-2FF6009AAA7E}" type="datetimeFigureOut">
              <a:rPr lang="en-GB" smtClean="0"/>
              <a:t>04/01/2023</a:t>
            </a:fld>
            <a:endParaRPr lang="en-GB"/>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A6A76DE-7C5B-4486-87D3-5BFBBFB5BF04}" type="slidenum">
              <a:rPr lang="en-GB" smtClean="0"/>
              <a:t>‹#›</a:t>
            </a:fld>
            <a:endParaRPr lang="en-GB"/>
          </a:p>
        </p:txBody>
      </p:sp>
    </p:spTree>
    <p:extLst>
      <p:ext uri="{BB962C8B-B14F-4D97-AF65-F5344CB8AC3E}">
        <p14:creationId xmlns:p14="http://schemas.microsoft.com/office/powerpoint/2010/main" val="121200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2EA98379-72B5-4364-AF96-EB0F6F002A72}" type="datetimeFigureOut">
              <a:rPr lang="en-GB" smtClean="0"/>
              <a:t>04/01/2023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5629"/>
            <a:ext cx="5438775" cy="44679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E9572BA9-2A20-4673-8EA4-39EFE426CAC9}" type="slidenum">
              <a:rPr lang="en-GB" smtClean="0"/>
              <a:t>‹#›</a:t>
            </a:fld>
            <a:endParaRPr lang="en-GB"/>
          </a:p>
        </p:txBody>
      </p:sp>
    </p:spTree>
    <p:extLst>
      <p:ext uri="{BB962C8B-B14F-4D97-AF65-F5344CB8AC3E}">
        <p14:creationId xmlns:p14="http://schemas.microsoft.com/office/powerpoint/2010/main" val="142890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lgn="ctr">
              <a:defRPr sz="4000" b="1"/>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36822018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0333479"/>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011863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229403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337799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200936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C8BC9EC0-5DDE-4FAE-9FA7-76BB9057AF35}" type="datetimeFigureOut">
              <a:rPr lang="en-GB" smtClean="0">
                <a:solidFill>
                  <a:prstClr val="black"/>
                </a:solidFill>
              </a:rPr>
              <a:pPr/>
              <a:t>04/01/2023</a:t>
            </a:fld>
            <a:endParaRPr lang="en-GB">
              <a:solidFill>
                <a:prstClr val="black"/>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B3900D4-5C9E-4299-B37A-01770FEECD2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03953010"/>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584" y="202629"/>
            <a:ext cx="8068839" cy="778099"/>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4713749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C8BC9EC0-5DDE-4FAE-9FA7-76BB9057AF35}" type="datetimeFigureOut">
              <a:rPr lang="en-GB" smtClean="0">
                <a:solidFill>
                  <a:prstClr val="black"/>
                </a:solidFill>
              </a:rPr>
              <a:pPr/>
              <a:t>04/01/2023</a:t>
            </a:fld>
            <a:endParaRPr lang="en-GB">
              <a:solidFill>
                <a:prstClr val="black"/>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B3900D4-5C9E-4299-B37A-01770FEECD2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47207800"/>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769115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264902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7782" y="202629"/>
            <a:ext cx="7924698" cy="77809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196753"/>
            <a:ext cx="843528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Box 6"/>
          <p:cNvSpPr txBox="1">
            <a:spLocks noChangeArrowheads="1"/>
          </p:cNvSpPr>
          <p:nvPr/>
        </p:nvSpPr>
        <p:spPr bwMode="auto">
          <a:xfrm>
            <a:off x="0" y="6336704"/>
            <a:ext cx="9139238" cy="548680"/>
          </a:xfrm>
          <a:prstGeom prst="rect">
            <a:avLst/>
          </a:prstGeom>
          <a:solidFill>
            <a:srgbClr val="00626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400" b="1" dirty="0">
                <a:solidFill>
                  <a:srgbClr val="FFFFFF"/>
                </a:solidFill>
                <a:cs typeface="Arial" pitchFamily="34" charset="0"/>
              </a:rPr>
              <a:t>Be Respectful		Be Kind   	 Be Determined</a:t>
            </a:r>
            <a:endParaRPr lang="en-US" altLang="en-US" sz="2400" dirty="0">
              <a:solidFill>
                <a:prstClr val="black"/>
              </a:solidFill>
              <a:latin typeface="Arial" pitchFamily="34" charset="0"/>
              <a:cs typeface="Arial" pitchFamily="34" charset="0"/>
            </a:endParaRPr>
          </a:p>
        </p:txBody>
      </p:sp>
      <p:pic>
        <p:nvPicPr>
          <p:cNvPr id="6" name="Picture 5"/>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120516" y="116633"/>
            <a:ext cx="851294" cy="1083507"/>
          </a:xfrm>
          <a:prstGeom prst="rect">
            <a:avLst/>
          </a:prstGeom>
        </p:spPr>
      </p:pic>
    </p:spTree>
    <p:extLst>
      <p:ext uri="{BB962C8B-B14F-4D97-AF65-F5344CB8AC3E}">
        <p14:creationId xmlns:p14="http://schemas.microsoft.com/office/powerpoint/2010/main" val="445544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xStyles>
    <p:titleStyle>
      <a:lvl1pPr algn="l" defTabSz="914400" rtl="0" eaLnBrk="1" latinLnBrk="0" hangingPunct="1">
        <a:spcBef>
          <a:spcPct val="0"/>
        </a:spcBef>
        <a:buNone/>
        <a:defRPr sz="3600" kern="1200">
          <a:solidFill>
            <a:srgbClr val="0066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ahUKEwiFtIiv4NXQAhVLPBQKHe_aD50QjRwIBw&amp;url=http://andorratraveller.com/ski-packages/catalunya&amp;psig=AFQjCNFYPniJGfOdScabHGaC6LI8B7lh2w&amp;ust=148077643488813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NeS3ZRhemP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cs typeface="Helvetica Neue Light" pitchFamily="-84" charset="0"/>
              </a:rPr>
              <a:t>Andorra Ski Trip</a:t>
            </a:r>
            <a:br>
              <a:rPr lang="en-GB" b="1" dirty="0">
                <a:cs typeface="Helvetica Neue Light" pitchFamily="-84" charset="0"/>
              </a:rPr>
            </a:br>
            <a:r>
              <a:rPr lang="en-GB" b="1" dirty="0">
                <a:cs typeface="Helvetica Neue Light" pitchFamily="-84" charset="0"/>
              </a:rPr>
              <a:t>Saturday 11 – Sunday 19 February 2023</a:t>
            </a:r>
            <a:endParaRPr lang="en-GB" dirty="0"/>
          </a:p>
        </p:txBody>
      </p:sp>
      <p:pic>
        <p:nvPicPr>
          <p:cNvPr id="1026" name="Picture 2" descr="Image result for images of andorra ski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52207"/>
            <a:ext cx="6480720" cy="43097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60871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Saturday 18 February 2023</a:t>
            </a:r>
            <a:endParaRPr lang="en-GB" dirty="0"/>
          </a:p>
        </p:txBody>
      </p:sp>
      <p:sp>
        <p:nvSpPr>
          <p:cNvPr id="3" name="Content Placeholder 2"/>
          <p:cNvSpPr>
            <a:spLocks noGrp="1"/>
          </p:cNvSpPr>
          <p:nvPr>
            <p:ph idx="1"/>
          </p:nvPr>
        </p:nvSpPr>
        <p:spPr>
          <a:xfrm>
            <a:off x="251520" y="1196753"/>
            <a:ext cx="8784976" cy="5184575"/>
          </a:xfrm>
        </p:spPr>
        <p:txBody>
          <a:bodyPr>
            <a:normAutofit fontScale="85000" lnSpcReduction="20000"/>
          </a:bodyPr>
          <a:lstStyle/>
          <a:p>
            <a:pPr marL="0" indent="0">
              <a:spcBef>
                <a:spcPct val="0"/>
              </a:spcBef>
              <a:buNone/>
            </a:pPr>
            <a:r>
              <a:rPr lang="en-GB" altLang="en-US" sz="2800" b="1" dirty="0"/>
              <a:t>		Check out from rooms</a:t>
            </a:r>
          </a:p>
          <a:p>
            <a:pPr marL="0" indent="0">
              <a:spcBef>
                <a:spcPct val="0"/>
              </a:spcBef>
              <a:buNone/>
            </a:pPr>
            <a:r>
              <a:rPr lang="en-GB" altLang="en-US" sz="2800" b="1" dirty="0"/>
              <a:t>		Breakfast in hotel</a:t>
            </a:r>
          </a:p>
          <a:p>
            <a:pPr marL="0" indent="0">
              <a:spcBef>
                <a:spcPct val="0"/>
              </a:spcBef>
              <a:buNone/>
            </a:pPr>
            <a:endParaRPr lang="en-GB" altLang="en-US" sz="2800" b="1" dirty="0"/>
          </a:p>
          <a:p>
            <a:pPr marL="0" indent="0">
              <a:spcBef>
                <a:spcPct val="0"/>
              </a:spcBef>
              <a:buNone/>
            </a:pPr>
            <a:r>
              <a:rPr lang="en-GB" altLang="en-US" sz="2800" b="1" dirty="0"/>
              <a:t>		</a:t>
            </a:r>
          </a:p>
          <a:p>
            <a:pPr marL="0" indent="0">
              <a:spcBef>
                <a:spcPct val="0"/>
              </a:spcBef>
              <a:buNone/>
            </a:pPr>
            <a:r>
              <a:rPr lang="en-GB" altLang="en-US" sz="2800" b="1" dirty="0"/>
              <a:t>Morning	Skiing </a:t>
            </a:r>
          </a:p>
          <a:p>
            <a:pPr marL="0" indent="0">
              <a:spcBef>
                <a:spcPct val="0"/>
              </a:spcBef>
              <a:buNone/>
            </a:pPr>
            <a:endParaRPr lang="en-GB" altLang="en-US" sz="2800" b="1" dirty="0"/>
          </a:p>
          <a:p>
            <a:pPr marL="0" indent="0">
              <a:spcBef>
                <a:spcPct val="0"/>
              </a:spcBef>
              <a:buNone/>
            </a:pPr>
            <a:r>
              <a:rPr lang="en-GB" altLang="en-US" sz="2800" b="1" dirty="0"/>
              <a:t>Lunch		Hot lunch on the slopes</a:t>
            </a:r>
            <a:endParaRPr lang="en-GB" altLang="en-US" sz="1700" b="1" dirty="0"/>
          </a:p>
          <a:p>
            <a:pPr marL="0" indent="0">
              <a:spcBef>
                <a:spcPct val="0"/>
              </a:spcBef>
              <a:buNone/>
            </a:pPr>
            <a:endParaRPr lang="en-GB" altLang="en-US" sz="2800" b="1" dirty="0"/>
          </a:p>
          <a:p>
            <a:pPr marL="0" indent="0">
              <a:spcBef>
                <a:spcPct val="0"/>
              </a:spcBef>
              <a:buNone/>
            </a:pPr>
            <a:r>
              <a:rPr lang="en-GB" altLang="en-US" sz="2800" b="1" dirty="0"/>
              <a:t>Afternoon	Skiing </a:t>
            </a:r>
          </a:p>
          <a:p>
            <a:pPr marL="0" indent="0">
              <a:spcBef>
                <a:spcPct val="0"/>
              </a:spcBef>
              <a:buNone/>
            </a:pPr>
            <a:endParaRPr lang="en-GB" altLang="en-US" sz="2800" b="1" dirty="0"/>
          </a:p>
          <a:p>
            <a:pPr marL="0" indent="0">
              <a:spcBef>
                <a:spcPct val="0"/>
              </a:spcBef>
              <a:buNone/>
            </a:pPr>
            <a:r>
              <a:rPr lang="en-GB" altLang="en-US" sz="2800" b="1" dirty="0"/>
              <a:t>		Return ski equipment </a:t>
            </a:r>
          </a:p>
          <a:p>
            <a:pPr marL="0" indent="0">
              <a:spcBef>
                <a:spcPct val="0"/>
              </a:spcBef>
              <a:buNone/>
            </a:pPr>
            <a:r>
              <a:rPr lang="en-GB" altLang="en-US" sz="2800" b="1" dirty="0"/>
              <a:t>	</a:t>
            </a:r>
            <a:r>
              <a:rPr lang="en-GB" altLang="en-US" sz="2300" b="1" dirty="0"/>
              <a:t>	(time to shower and change in rooms made available)</a:t>
            </a:r>
          </a:p>
          <a:p>
            <a:pPr marL="0" indent="0">
              <a:spcBef>
                <a:spcPct val="0"/>
              </a:spcBef>
              <a:buNone/>
            </a:pPr>
            <a:endParaRPr lang="en-GB" altLang="en-US" sz="2800" b="1" dirty="0"/>
          </a:p>
          <a:p>
            <a:pPr marL="0" indent="0">
              <a:spcBef>
                <a:spcPct val="0"/>
              </a:spcBef>
              <a:buNone/>
            </a:pPr>
            <a:r>
              <a:rPr lang="en-GB" altLang="en-US" b="1" dirty="0"/>
              <a:t>		</a:t>
            </a:r>
            <a:r>
              <a:rPr lang="en-GB" altLang="en-US" sz="2800" b="1" dirty="0"/>
              <a:t>Evening meal at hotel </a:t>
            </a:r>
          </a:p>
          <a:p>
            <a:pPr marL="0" indent="0">
              <a:spcBef>
                <a:spcPct val="0"/>
              </a:spcBef>
              <a:buNone/>
            </a:pPr>
            <a:endParaRPr lang="en-GB" altLang="en-US" sz="2800" b="1" dirty="0"/>
          </a:p>
          <a:p>
            <a:pPr marL="0" indent="0">
              <a:spcBef>
                <a:spcPct val="0"/>
              </a:spcBef>
              <a:buNone/>
            </a:pPr>
            <a:r>
              <a:rPr lang="en-GB" altLang="en-US" sz="2800" b="1" dirty="0"/>
              <a:t>7.30pm	Load coach and depart</a:t>
            </a:r>
          </a:p>
        </p:txBody>
      </p:sp>
    </p:spTree>
    <p:extLst>
      <p:ext uri="{BB962C8B-B14F-4D97-AF65-F5344CB8AC3E}">
        <p14:creationId xmlns:p14="http://schemas.microsoft.com/office/powerpoint/2010/main" val="24137234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Sunday  19 February 2023</a:t>
            </a:r>
            <a:endParaRPr lang="en-GB" dirty="0"/>
          </a:p>
        </p:txBody>
      </p:sp>
      <p:sp>
        <p:nvSpPr>
          <p:cNvPr id="3" name="Content Placeholder 2"/>
          <p:cNvSpPr>
            <a:spLocks noGrp="1"/>
          </p:cNvSpPr>
          <p:nvPr>
            <p:ph idx="1"/>
          </p:nvPr>
        </p:nvSpPr>
        <p:spPr>
          <a:xfrm>
            <a:off x="251520" y="1196753"/>
            <a:ext cx="8784976" cy="4824535"/>
          </a:xfrm>
        </p:spPr>
        <p:txBody>
          <a:bodyPr>
            <a:normAutofit/>
          </a:bodyPr>
          <a:lstStyle/>
          <a:p>
            <a:pPr marL="0" indent="0">
              <a:spcBef>
                <a:spcPct val="0"/>
              </a:spcBef>
              <a:buNone/>
            </a:pPr>
            <a:endParaRPr lang="en-GB" altLang="en-US" sz="2800" b="1" dirty="0"/>
          </a:p>
          <a:p>
            <a:pPr marL="0" indent="0">
              <a:spcBef>
                <a:spcPct val="0"/>
              </a:spcBef>
              <a:buNone/>
            </a:pPr>
            <a:r>
              <a:rPr lang="en-GB" altLang="en-US" sz="2800" b="1" dirty="0"/>
              <a:t>12.00 noon	Arrive Calais</a:t>
            </a:r>
          </a:p>
          <a:p>
            <a:pPr marL="0" indent="0">
              <a:spcBef>
                <a:spcPct val="0"/>
              </a:spcBef>
              <a:buNone/>
            </a:pPr>
            <a:endParaRPr lang="en-GB" altLang="en-US" sz="2800" b="1" dirty="0"/>
          </a:p>
          <a:p>
            <a:pPr marL="0" indent="0">
              <a:spcBef>
                <a:spcPct val="0"/>
              </a:spcBef>
              <a:buNone/>
            </a:pPr>
            <a:r>
              <a:rPr lang="en-GB" altLang="en-US" sz="2800" b="1" dirty="0"/>
              <a:t>2.00pm	Ferry crossing to Dover</a:t>
            </a:r>
          </a:p>
          <a:p>
            <a:pPr marL="0" indent="0">
              <a:spcBef>
                <a:spcPct val="0"/>
              </a:spcBef>
              <a:buNone/>
            </a:pPr>
            <a:endParaRPr lang="en-GB" sz="2800" b="1" dirty="0"/>
          </a:p>
          <a:p>
            <a:pPr marL="0" indent="0">
              <a:spcBef>
                <a:spcPct val="0"/>
              </a:spcBef>
              <a:buNone/>
            </a:pPr>
            <a:r>
              <a:rPr lang="en-GB" altLang="en-US" sz="2800" b="1" dirty="0"/>
              <a:t>5.30pm	Arrive back to school </a:t>
            </a:r>
            <a:r>
              <a:rPr lang="en-GB" altLang="en-US" sz="1800" b="1" dirty="0"/>
              <a:t>(approx.)</a:t>
            </a:r>
          </a:p>
          <a:p>
            <a:pPr marL="0" indent="0">
              <a:spcBef>
                <a:spcPct val="0"/>
              </a:spcBef>
              <a:buNone/>
            </a:pPr>
            <a:endParaRPr lang="en-GB" altLang="en-US" sz="1800" b="1" dirty="0"/>
          </a:p>
          <a:p>
            <a:pPr marL="0" indent="0">
              <a:spcBef>
                <a:spcPct val="0"/>
              </a:spcBef>
              <a:buNone/>
            </a:pPr>
            <a:endParaRPr lang="en-GB" altLang="en-US" sz="1800" b="1" dirty="0"/>
          </a:p>
          <a:p>
            <a:pPr marL="0" indent="0">
              <a:spcBef>
                <a:spcPct val="0"/>
              </a:spcBef>
              <a:buNone/>
            </a:pPr>
            <a:endParaRPr lang="en-GB" altLang="en-US" sz="1800" b="1" dirty="0"/>
          </a:p>
          <a:p>
            <a:pPr marL="0" indent="0">
              <a:spcBef>
                <a:spcPct val="0"/>
              </a:spcBef>
              <a:buNone/>
            </a:pPr>
            <a:r>
              <a:rPr lang="en-GB" altLang="en-US" sz="1800" b="1" dirty="0"/>
              <a:t>Students are expected to be in school on Monday</a:t>
            </a:r>
          </a:p>
          <a:p>
            <a:pPr marL="0" indent="0">
              <a:spcBef>
                <a:spcPct val="0"/>
              </a:spcBef>
              <a:buNone/>
            </a:pPr>
            <a:endParaRPr lang="en-GB" altLang="en-US" sz="2800" b="1" dirty="0"/>
          </a:p>
        </p:txBody>
      </p:sp>
    </p:spTree>
    <p:extLst>
      <p:ext uri="{BB962C8B-B14F-4D97-AF65-F5344CB8AC3E}">
        <p14:creationId xmlns:p14="http://schemas.microsoft.com/office/powerpoint/2010/main" val="2513827830"/>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What’s included?</a:t>
            </a:r>
            <a:endParaRPr lang="en-GB" dirty="0"/>
          </a:p>
        </p:txBody>
      </p:sp>
      <p:sp>
        <p:nvSpPr>
          <p:cNvPr id="3" name="Content Placeholder 2"/>
          <p:cNvSpPr>
            <a:spLocks noGrp="1"/>
          </p:cNvSpPr>
          <p:nvPr>
            <p:ph idx="1"/>
          </p:nvPr>
        </p:nvSpPr>
        <p:spPr>
          <a:xfrm>
            <a:off x="539552" y="1196752"/>
            <a:ext cx="8064896" cy="4929411"/>
          </a:xfrm>
        </p:spPr>
        <p:txBody>
          <a:bodyPr>
            <a:normAutofit fontScale="47500" lnSpcReduction="20000"/>
          </a:bodyPr>
          <a:lstStyle/>
          <a:p>
            <a:pPr marL="0" indent="0">
              <a:buNone/>
              <a:defRPr/>
            </a:pPr>
            <a:endParaRPr lang="en-GB" sz="4500" b="1" dirty="0"/>
          </a:p>
          <a:p>
            <a:pPr marL="0" indent="0">
              <a:buNone/>
              <a:defRPr/>
            </a:pPr>
            <a:r>
              <a:rPr lang="en-GB" sz="5300" b="1" dirty="0"/>
              <a:t>- In-resort meals – breakfast, lunch and evening dinner</a:t>
            </a:r>
          </a:p>
          <a:p>
            <a:pPr marL="0" indent="0">
              <a:buNone/>
              <a:defRPr/>
            </a:pPr>
            <a:r>
              <a:rPr lang="en-GB" sz="5300" b="1" dirty="0"/>
              <a:t>- Cost of coach and ferry</a:t>
            </a:r>
          </a:p>
          <a:p>
            <a:pPr marL="0" indent="0">
              <a:buNone/>
              <a:defRPr/>
            </a:pPr>
            <a:r>
              <a:rPr lang="en-GB" sz="5300" b="1" dirty="0"/>
              <a:t>- All day time (ski lessons) and evening activities</a:t>
            </a:r>
          </a:p>
          <a:p>
            <a:pPr marL="0" indent="0">
              <a:buNone/>
              <a:defRPr/>
            </a:pPr>
            <a:r>
              <a:rPr lang="en-GB" sz="5300" b="1" dirty="0"/>
              <a:t>- Ski lift passes</a:t>
            </a:r>
          </a:p>
          <a:p>
            <a:pPr marL="0" indent="0">
              <a:buNone/>
              <a:defRPr/>
            </a:pPr>
            <a:r>
              <a:rPr lang="en-GB" sz="5300" b="1" dirty="0"/>
              <a:t>- Ski, boot, pole and helmet hire</a:t>
            </a:r>
          </a:p>
          <a:p>
            <a:pPr marL="0" lvl="1" indent="0">
              <a:buNone/>
              <a:defRPr/>
            </a:pPr>
            <a:endParaRPr lang="en-GB" sz="5300" b="1" dirty="0"/>
          </a:p>
          <a:p>
            <a:pPr marL="0" lvl="1" indent="0">
              <a:buNone/>
              <a:defRPr/>
            </a:pPr>
            <a:r>
              <a:rPr lang="en-GB" sz="5300" b="1" dirty="0"/>
              <a:t>Students to provide own packed dinner/drinks for travel </a:t>
            </a:r>
          </a:p>
          <a:p>
            <a:pPr marL="0" lvl="1" indent="0">
              <a:buNone/>
              <a:defRPr/>
            </a:pPr>
            <a:r>
              <a:rPr lang="en-GB" sz="5300" b="1" dirty="0"/>
              <a:t>day on the Saturday, or money to purchase food.</a:t>
            </a:r>
          </a:p>
          <a:p>
            <a:pPr marL="0" lvl="1" indent="0">
              <a:buNone/>
              <a:defRPr/>
            </a:pPr>
            <a:endParaRPr lang="en-GB" sz="5300" b="1" dirty="0"/>
          </a:p>
          <a:p>
            <a:pPr marL="0" lvl="1" indent="0">
              <a:buNone/>
              <a:defRPr/>
            </a:pPr>
            <a:r>
              <a:rPr lang="en-GB" sz="5300" b="1" dirty="0"/>
              <a:t>Students will need to purchase food/drinks for return journey.</a:t>
            </a:r>
          </a:p>
          <a:p>
            <a:pPr marL="0" indent="0">
              <a:buNone/>
              <a:defRPr/>
            </a:pPr>
            <a:r>
              <a:rPr lang="en-GB" sz="5300" b="1" dirty="0"/>
              <a:t>			</a:t>
            </a:r>
          </a:p>
          <a:p>
            <a:endParaRPr lang="en-GB" dirty="0"/>
          </a:p>
        </p:txBody>
      </p:sp>
    </p:spTree>
    <p:extLst>
      <p:ext uri="{BB962C8B-B14F-4D97-AF65-F5344CB8AC3E}">
        <p14:creationId xmlns:p14="http://schemas.microsoft.com/office/powerpoint/2010/main" val="3014434260"/>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Spending Money/Valuables</a:t>
            </a:r>
            <a:endParaRPr lang="en-GB" dirty="0"/>
          </a:p>
        </p:txBody>
      </p:sp>
      <p:sp>
        <p:nvSpPr>
          <p:cNvPr id="3" name="Content Placeholder 2"/>
          <p:cNvSpPr>
            <a:spLocks noGrp="1"/>
          </p:cNvSpPr>
          <p:nvPr>
            <p:ph idx="1"/>
          </p:nvPr>
        </p:nvSpPr>
        <p:spPr/>
        <p:txBody>
          <a:bodyPr>
            <a:normAutofit fontScale="92500" lnSpcReduction="20000"/>
          </a:bodyPr>
          <a:lstStyle/>
          <a:p>
            <a:pPr>
              <a:defRPr/>
            </a:pPr>
            <a:r>
              <a:rPr lang="en-GB" sz="2700" b="1" dirty="0"/>
              <a:t>Students will hold onto their own spending money (Euros in resort and Sterling in England)</a:t>
            </a:r>
          </a:p>
          <a:p>
            <a:pPr marL="0" indent="0">
              <a:buNone/>
              <a:defRPr/>
            </a:pPr>
            <a:endParaRPr lang="en-GB" sz="2700" b="1" dirty="0"/>
          </a:p>
          <a:p>
            <a:pPr>
              <a:defRPr/>
            </a:pPr>
            <a:r>
              <a:rPr lang="en-GB" sz="2700" b="1" dirty="0"/>
              <a:t>Students are advised against taking any valuable/personal items.  Lost or stolen items cannot be replaced by the school and are not covered by school insurance.  Parents/carers may want to take out their own cover.</a:t>
            </a:r>
          </a:p>
          <a:p>
            <a:pPr>
              <a:defRPr/>
            </a:pPr>
            <a:endParaRPr lang="en-GB" sz="2700" b="1" dirty="0"/>
          </a:p>
          <a:p>
            <a:pPr>
              <a:defRPr/>
            </a:pPr>
            <a:r>
              <a:rPr lang="en-GB" sz="2700" b="1" dirty="0"/>
              <a:t>Due to the nature of activities – NO JEWELLERY</a:t>
            </a:r>
          </a:p>
          <a:p>
            <a:pPr marL="0" indent="0">
              <a:buNone/>
              <a:defRPr/>
            </a:pPr>
            <a:r>
              <a:rPr lang="en-GB" sz="2700" b="1" dirty="0"/>
              <a:t>     (necklaces, earrings/piercings, watches)</a:t>
            </a:r>
          </a:p>
          <a:p>
            <a:pPr marL="0" indent="0">
              <a:buNone/>
              <a:defRPr/>
            </a:pPr>
            <a:endParaRPr lang="en-GB" sz="2700" b="1" dirty="0"/>
          </a:p>
          <a:p>
            <a:pPr>
              <a:defRPr/>
            </a:pPr>
            <a:r>
              <a:rPr lang="en-GB" sz="2700" b="1" dirty="0"/>
              <a:t>Smoking/vaping and drinking alcohol (and purchase of) are strictly forbidden</a:t>
            </a:r>
          </a:p>
          <a:p>
            <a:pPr>
              <a:defRPr/>
            </a:pPr>
            <a:endParaRPr lang="en-GB" sz="2700" b="1" dirty="0"/>
          </a:p>
          <a:p>
            <a:pPr>
              <a:defRPr/>
            </a:pPr>
            <a:endParaRPr lang="en-GB" sz="2700" b="1" dirty="0"/>
          </a:p>
          <a:p>
            <a:pPr marL="0" indent="0">
              <a:buNone/>
            </a:pPr>
            <a:endParaRPr lang="en-GB" dirty="0"/>
          </a:p>
        </p:txBody>
      </p:sp>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to take?</a:t>
            </a:r>
            <a:endParaRPr lang="en-GB" dirty="0"/>
          </a:p>
        </p:txBody>
      </p:sp>
      <p:sp>
        <p:nvSpPr>
          <p:cNvPr id="3" name="Content Placeholder 2"/>
          <p:cNvSpPr>
            <a:spLocks noGrp="1"/>
          </p:cNvSpPr>
          <p:nvPr>
            <p:ph idx="1"/>
          </p:nvPr>
        </p:nvSpPr>
        <p:spPr>
          <a:xfrm>
            <a:off x="251520" y="1196753"/>
            <a:ext cx="8784976" cy="4929411"/>
          </a:xfrm>
        </p:spPr>
        <p:txBody>
          <a:bodyPr>
            <a:normAutofit fontScale="32500" lnSpcReduction="20000"/>
          </a:bodyPr>
          <a:lstStyle/>
          <a:p>
            <a:pPr marL="0" indent="0">
              <a:buNone/>
              <a:defRPr/>
            </a:pPr>
            <a:endParaRPr lang="en-GB" sz="9800" b="1" dirty="0"/>
          </a:p>
          <a:p>
            <a:pPr marL="0" indent="0">
              <a:buNone/>
              <a:defRPr/>
            </a:pPr>
            <a:r>
              <a:rPr lang="en-GB" sz="9800" b="1" dirty="0"/>
              <a:t>See suggested kit list in your envelopes.</a:t>
            </a:r>
          </a:p>
          <a:p>
            <a:pPr marL="0" indent="0">
              <a:buNone/>
              <a:defRPr/>
            </a:pPr>
            <a:endParaRPr lang="en-GB" sz="9800" b="1" dirty="0"/>
          </a:p>
          <a:p>
            <a:pPr marL="0" indent="0">
              <a:buNone/>
              <a:defRPr/>
            </a:pPr>
            <a:r>
              <a:rPr lang="en-GB" sz="9800" b="1" dirty="0"/>
              <a:t>Please ensure your own clothing is labelled.</a:t>
            </a:r>
          </a:p>
          <a:p>
            <a:pPr marL="0" indent="0">
              <a:buNone/>
              <a:defRPr/>
            </a:pPr>
            <a:endParaRPr lang="en-GB" sz="9800" b="1" dirty="0"/>
          </a:p>
          <a:p>
            <a:pPr marL="0" indent="0">
              <a:buNone/>
              <a:defRPr/>
            </a:pPr>
            <a:r>
              <a:rPr lang="en-GB" sz="9800" b="1" dirty="0"/>
              <a:t>Students must be able to carry their own luggage.</a:t>
            </a:r>
          </a:p>
          <a:p>
            <a:pPr marL="0" indent="0">
              <a:buNone/>
              <a:defRPr/>
            </a:pPr>
            <a:r>
              <a:rPr lang="en-GB" sz="9800" b="1" dirty="0"/>
              <a:t>Soft holdall rather than hard case is preferable.</a:t>
            </a:r>
          </a:p>
          <a:p>
            <a:endParaRPr lang="en-GB" dirty="0"/>
          </a:p>
        </p:txBody>
      </p:sp>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Emergency Contact</a:t>
            </a:r>
            <a:endParaRPr lang="en-GB" dirty="0"/>
          </a:p>
        </p:txBody>
      </p:sp>
      <p:sp>
        <p:nvSpPr>
          <p:cNvPr id="3" name="Content Placeholder 2"/>
          <p:cNvSpPr>
            <a:spLocks noGrp="1"/>
          </p:cNvSpPr>
          <p:nvPr>
            <p:ph idx="1"/>
          </p:nvPr>
        </p:nvSpPr>
        <p:spPr>
          <a:xfrm>
            <a:off x="251520" y="1196753"/>
            <a:ext cx="8892480" cy="1296143"/>
          </a:xfrm>
        </p:spPr>
        <p:txBody>
          <a:bodyPr>
            <a:noAutofit/>
          </a:bodyPr>
          <a:lstStyle/>
          <a:p>
            <a:pPr>
              <a:defRPr/>
            </a:pPr>
            <a:r>
              <a:rPr lang="en-GB" sz="2400" b="1" dirty="0"/>
              <a:t>Follow updates via Twitter -  @</a:t>
            </a:r>
            <a:r>
              <a:rPr lang="en-GB" sz="2400" b="1" dirty="0" err="1"/>
              <a:t>CoxGreenSchool</a:t>
            </a:r>
            <a:endParaRPr lang="en-GB" sz="1400" b="1" dirty="0"/>
          </a:p>
          <a:p>
            <a:pPr>
              <a:defRPr/>
            </a:pPr>
            <a:r>
              <a:rPr lang="en-GB" sz="2400" b="1" dirty="0"/>
              <a:t>For </a:t>
            </a:r>
            <a:r>
              <a:rPr lang="en-GB" sz="2400" b="1" u="sng" dirty="0"/>
              <a:t>emergencies only</a:t>
            </a:r>
            <a:r>
              <a:rPr lang="en-GB" sz="2400" b="1" dirty="0"/>
              <a:t>, please use the emergency number provided </a:t>
            </a:r>
            <a:r>
              <a:rPr lang="en-GB" sz="1800" b="1" dirty="0"/>
              <a:t>(this will be issued the week of the trip)</a:t>
            </a:r>
            <a:endParaRPr lang="en-GB" sz="1400" b="1" dirty="0"/>
          </a:p>
          <a:p>
            <a:pPr marL="0" indent="0">
              <a:buNone/>
              <a:defRPr/>
            </a:pPr>
            <a:endParaRPr lang="en-GB" sz="1400" b="1" dirty="0"/>
          </a:p>
          <a:p>
            <a:pPr marL="0" indent="0">
              <a:buNone/>
              <a:defRPr/>
            </a:pPr>
            <a:endParaRPr lang="en-GB" sz="1400" b="1" dirty="0"/>
          </a:p>
        </p:txBody>
      </p:sp>
      <p:sp>
        <p:nvSpPr>
          <p:cNvPr id="4" name="TextBox 3">
            <a:extLst>
              <a:ext uri="{FF2B5EF4-FFF2-40B4-BE49-F238E27FC236}">
                <a16:creationId xmlns:a16="http://schemas.microsoft.com/office/drawing/2014/main" id="{89587EC8-72B5-4913-BF74-FC97C6E4D142}"/>
              </a:ext>
            </a:extLst>
          </p:cNvPr>
          <p:cNvSpPr txBox="1"/>
          <p:nvPr/>
        </p:nvSpPr>
        <p:spPr>
          <a:xfrm>
            <a:off x="3469378" y="2852936"/>
            <a:ext cx="1701189" cy="400110"/>
          </a:xfrm>
          <a:prstGeom prst="rect">
            <a:avLst/>
          </a:prstGeom>
          <a:noFill/>
          <a:ln w="28575">
            <a:solidFill>
              <a:schemeClr val="tx1"/>
            </a:solidFill>
          </a:ln>
        </p:spPr>
        <p:txBody>
          <a:bodyPr wrap="square" rtlCol="0">
            <a:spAutoFit/>
          </a:bodyPr>
          <a:lstStyle/>
          <a:p>
            <a:pPr algn="ctr"/>
            <a:r>
              <a:rPr lang="en-GB" sz="2000" b="1" dirty="0"/>
              <a:t>Parent/Carer</a:t>
            </a:r>
          </a:p>
        </p:txBody>
      </p:sp>
      <p:sp>
        <p:nvSpPr>
          <p:cNvPr id="5" name="TextBox 4">
            <a:extLst>
              <a:ext uri="{FF2B5EF4-FFF2-40B4-BE49-F238E27FC236}">
                <a16:creationId xmlns:a16="http://schemas.microsoft.com/office/drawing/2014/main" id="{6841D5E8-F397-4CEB-A789-29EBBC8BCFF2}"/>
              </a:ext>
            </a:extLst>
          </p:cNvPr>
          <p:cNvSpPr txBox="1"/>
          <p:nvPr/>
        </p:nvSpPr>
        <p:spPr>
          <a:xfrm>
            <a:off x="2699792" y="3635732"/>
            <a:ext cx="3240360" cy="400110"/>
          </a:xfrm>
          <a:prstGeom prst="rect">
            <a:avLst/>
          </a:prstGeom>
          <a:noFill/>
          <a:ln w="28575">
            <a:solidFill>
              <a:schemeClr val="tx1"/>
            </a:solidFill>
          </a:ln>
        </p:spPr>
        <p:txBody>
          <a:bodyPr wrap="square" rtlCol="0">
            <a:spAutoFit/>
          </a:bodyPr>
          <a:lstStyle/>
          <a:p>
            <a:pPr algn="ctr"/>
            <a:r>
              <a:rPr lang="en-GB" sz="2000" b="1" dirty="0"/>
              <a:t>SLT (Senior Leadership Team)</a:t>
            </a:r>
          </a:p>
        </p:txBody>
      </p:sp>
      <p:sp>
        <p:nvSpPr>
          <p:cNvPr id="6" name="TextBox 5">
            <a:extLst>
              <a:ext uri="{FF2B5EF4-FFF2-40B4-BE49-F238E27FC236}">
                <a16:creationId xmlns:a16="http://schemas.microsoft.com/office/drawing/2014/main" id="{33EF2EC0-E047-47DC-9C90-D73206152CC9}"/>
              </a:ext>
            </a:extLst>
          </p:cNvPr>
          <p:cNvSpPr txBox="1"/>
          <p:nvPr/>
        </p:nvSpPr>
        <p:spPr>
          <a:xfrm>
            <a:off x="3469378" y="4437112"/>
            <a:ext cx="1701189" cy="400110"/>
          </a:xfrm>
          <a:prstGeom prst="rect">
            <a:avLst/>
          </a:prstGeom>
          <a:noFill/>
          <a:ln w="28575">
            <a:solidFill>
              <a:schemeClr val="tx1"/>
            </a:solidFill>
          </a:ln>
        </p:spPr>
        <p:txBody>
          <a:bodyPr wrap="square" rtlCol="0">
            <a:spAutoFit/>
          </a:bodyPr>
          <a:lstStyle/>
          <a:p>
            <a:pPr algn="ctr"/>
            <a:r>
              <a:rPr lang="en-GB" sz="2000" b="1" dirty="0"/>
              <a:t>Mr Morris</a:t>
            </a:r>
          </a:p>
        </p:txBody>
      </p:sp>
      <p:sp>
        <p:nvSpPr>
          <p:cNvPr id="7" name="TextBox 6">
            <a:extLst>
              <a:ext uri="{FF2B5EF4-FFF2-40B4-BE49-F238E27FC236}">
                <a16:creationId xmlns:a16="http://schemas.microsoft.com/office/drawing/2014/main" id="{66A2DCE5-894F-43DB-B20D-B042A2DA7163}"/>
              </a:ext>
            </a:extLst>
          </p:cNvPr>
          <p:cNvSpPr txBox="1"/>
          <p:nvPr/>
        </p:nvSpPr>
        <p:spPr>
          <a:xfrm>
            <a:off x="3469378" y="5237841"/>
            <a:ext cx="1701189" cy="400110"/>
          </a:xfrm>
          <a:prstGeom prst="rect">
            <a:avLst/>
          </a:prstGeom>
          <a:noFill/>
          <a:ln w="28575">
            <a:solidFill>
              <a:schemeClr val="tx1"/>
            </a:solidFill>
          </a:ln>
        </p:spPr>
        <p:txBody>
          <a:bodyPr wrap="square" rtlCol="0">
            <a:spAutoFit/>
          </a:bodyPr>
          <a:lstStyle/>
          <a:p>
            <a:pPr algn="ctr"/>
            <a:r>
              <a:rPr lang="en-GB" sz="2000" b="1" dirty="0"/>
              <a:t>Student</a:t>
            </a:r>
          </a:p>
        </p:txBody>
      </p:sp>
      <p:sp>
        <p:nvSpPr>
          <p:cNvPr id="12" name="Arrow: Down 11">
            <a:extLst>
              <a:ext uri="{FF2B5EF4-FFF2-40B4-BE49-F238E27FC236}">
                <a16:creationId xmlns:a16="http://schemas.microsoft.com/office/drawing/2014/main" id="{6702E5B6-73C7-4009-931F-BC6DFB3229B6}"/>
              </a:ext>
            </a:extLst>
          </p:cNvPr>
          <p:cNvSpPr/>
          <p:nvPr/>
        </p:nvSpPr>
        <p:spPr>
          <a:xfrm>
            <a:off x="4259226" y="3356992"/>
            <a:ext cx="121493" cy="2624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DDAEA9A8-BEB3-436C-9AB7-D8F4635562F4}"/>
              </a:ext>
            </a:extLst>
          </p:cNvPr>
          <p:cNvSpPr/>
          <p:nvPr/>
        </p:nvSpPr>
        <p:spPr>
          <a:xfrm rot="10800000">
            <a:off x="4259226" y="3273976"/>
            <a:ext cx="121492" cy="2280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FB2AB7F0-67A2-4DF9-9558-4BD10DC54CFE}"/>
              </a:ext>
            </a:extLst>
          </p:cNvPr>
          <p:cNvSpPr/>
          <p:nvPr/>
        </p:nvSpPr>
        <p:spPr>
          <a:xfrm>
            <a:off x="4259226" y="4146419"/>
            <a:ext cx="121493" cy="2624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5AF9B524-5FBF-486A-955B-9CD39B4C906E}"/>
              </a:ext>
            </a:extLst>
          </p:cNvPr>
          <p:cNvSpPr/>
          <p:nvPr/>
        </p:nvSpPr>
        <p:spPr>
          <a:xfrm rot="10800000">
            <a:off x="4259226" y="4063403"/>
            <a:ext cx="121492" cy="2280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16CC5470-6E93-4E72-83A3-EE0C635C6315}"/>
              </a:ext>
            </a:extLst>
          </p:cNvPr>
          <p:cNvSpPr/>
          <p:nvPr/>
        </p:nvSpPr>
        <p:spPr>
          <a:xfrm>
            <a:off x="4259225" y="4946362"/>
            <a:ext cx="121493" cy="2624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602326CD-3831-4F59-B167-87C0FBE87BF0}"/>
              </a:ext>
            </a:extLst>
          </p:cNvPr>
          <p:cNvSpPr/>
          <p:nvPr/>
        </p:nvSpPr>
        <p:spPr>
          <a:xfrm rot="10800000">
            <a:off x="4259225" y="4863346"/>
            <a:ext cx="121492" cy="2280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Forms to check and sign</a:t>
            </a:r>
            <a:endParaRPr lang="en-GB" dirty="0"/>
          </a:p>
        </p:txBody>
      </p:sp>
      <p:sp>
        <p:nvSpPr>
          <p:cNvPr id="3" name="Content Placeholder 2"/>
          <p:cNvSpPr>
            <a:spLocks noGrp="1"/>
          </p:cNvSpPr>
          <p:nvPr>
            <p:ph idx="1"/>
          </p:nvPr>
        </p:nvSpPr>
        <p:spPr>
          <a:xfrm>
            <a:off x="251520" y="1196753"/>
            <a:ext cx="8892480" cy="5184575"/>
          </a:xfrm>
        </p:spPr>
        <p:txBody>
          <a:bodyPr>
            <a:noAutofit/>
          </a:bodyPr>
          <a:lstStyle/>
          <a:p>
            <a:pPr>
              <a:defRPr/>
            </a:pPr>
            <a:r>
              <a:rPr lang="en-GB" sz="2400" b="1" dirty="0"/>
              <a:t>Check your personal contact details sheet (OA4) is accurate, as these are the details used should we need to contact you.  Please clearly mark any amendments and return to Mrs Feetham in the Student Services Office by Monday 16 January 2023, or hand in now before you leave.</a:t>
            </a:r>
            <a:endParaRPr lang="en-GB" sz="1400" b="1" dirty="0"/>
          </a:p>
          <a:p>
            <a:pPr marL="0" indent="0">
              <a:buNone/>
              <a:defRPr/>
            </a:pPr>
            <a:endParaRPr lang="en-GB" sz="1400" b="1" dirty="0"/>
          </a:p>
          <a:p>
            <a:pPr>
              <a:defRPr/>
            </a:pPr>
            <a:r>
              <a:rPr lang="en-GB" sz="2400" b="1" dirty="0"/>
              <a:t>Please complete the ‘Overseas Medical and Behaviour Agreement’ and return to Mrs Feetham, by Monday 16 January 2023 (a week on Monday) or hand in now before you leave.</a:t>
            </a:r>
          </a:p>
        </p:txBody>
      </p:sp>
    </p:spTree>
    <p:extLst>
      <p:ext uri="{BB962C8B-B14F-4D97-AF65-F5344CB8AC3E}">
        <p14:creationId xmlns:p14="http://schemas.microsoft.com/office/powerpoint/2010/main" val="207865779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Medicines</a:t>
            </a:r>
            <a:endParaRPr lang="en-GB" dirty="0"/>
          </a:p>
        </p:txBody>
      </p:sp>
      <p:sp>
        <p:nvSpPr>
          <p:cNvPr id="3" name="Content Placeholder 2"/>
          <p:cNvSpPr>
            <a:spLocks noGrp="1"/>
          </p:cNvSpPr>
          <p:nvPr>
            <p:ph idx="1"/>
          </p:nvPr>
        </p:nvSpPr>
        <p:spPr>
          <a:xfrm>
            <a:off x="251520" y="1196753"/>
            <a:ext cx="8712968" cy="5112567"/>
          </a:xfrm>
        </p:spPr>
        <p:txBody>
          <a:bodyPr>
            <a:normAutofit lnSpcReduction="10000"/>
          </a:bodyPr>
          <a:lstStyle/>
          <a:p>
            <a:pPr>
              <a:defRPr/>
            </a:pPr>
            <a:r>
              <a:rPr lang="en-GB" sz="2400" b="1" dirty="0"/>
              <a:t>Complete Residential Medicine Form for ANY medication your child requires for the duration of this trip</a:t>
            </a:r>
          </a:p>
          <a:p>
            <a:pPr>
              <a:defRPr/>
            </a:pPr>
            <a:r>
              <a:rPr lang="en-GB" sz="2400" b="1" dirty="0"/>
              <a:t>Any medication (prescribed or over the counter) is to be handed in to Mrs Feetham by Wednesday 8 February 2023 in </a:t>
            </a:r>
            <a:r>
              <a:rPr lang="en-GB" sz="2400" b="1" u="sng" dirty="0"/>
              <a:t>original boxes and clearly labelled.</a:t>
            </a:r>
            <a:r>
              <a:rPr lang="en-GB" sz="2400" b="1" dirty="0"/>
              <a:t>  Only provide enough medication for the duration of the trip.</a:t>
            </a:r>
          </a:p>
          <a:p>
            <a:pPr>
              <a:defRPr/>
            </a:pPr>
            <a:r>
              <a:rPr lang="en-GB" sz="2400" b="1" dirty="0"/>
              <a:t>Students are NOT to carry any medication (either prescribed or over the counter), the </a:t>
            </a:r>
            <a:r>
              <a:rPr lang="en-GB" sz="2400" b="1" u="sng" dirty="0"/>
              <a:t>only</a:t>
            </a:r>
            <a:r>
              <a:rPr lang="en-GB" sz="2400" b="1" dirty="0"/>
              <a:t> exceptions are asthma inhalers or auto-injectors (a form must still be completed to detail this)</a:t>
            </a:r>
          </a:p>
          <a:p>
            <a:pPr>
              <a:defRPr/>
            </a:pPr>
            <a:r>
              <a:rPr lang="en-GB" sz="2400" b="1" dirty="0"/>
              <a:t>Trip Leader will hold onto medication listed on the Residential Medicine Form and dispense as directed</a:t>
            </a:r>
          </a:p>
          <a:p>
            <a:pPr>
              <a:defRPr/>
            </a:pPr>
            <a:r>
              <a:rPr lang="en-GB" sz="2400" b="1" dirty="0"/>
              <a:t>Complete Permission to Administer ‘Over the Counter’ Medication form and return by Monday 16 January </a:t>
            </a:r>
            <a:r>
              <a:rPr lang="en-GB" sz="1600" b="1" dirty="0"/>
              <a:t>(or hand in now before you leave)</a:t>
            </a:r>
          </a:p>
        </p:txBody>
      </p:sp>
    </p:spTree>
    <p:extLst>
      <p:ext uri="{BB962C8B-B14F-4D97-AF65-F5344CB8AC3E}">
        <p14:creationId xmlns:p14="http://schemas.microsoft.com/office/powerpoint/2010/main" val="269715569"/>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Expectations and Code of Conduct</a:t>
            </a:r>
            <a:endParaRPr lang="en-GB" dirty="0"/>
          </a:p>
        </p:txBody>
      </p:sp>
      <p:sp>
        <p:nvSpPr>
          <p:cNvPr id="3" name="Content Placeholder 2"/>
          <p:cNvSpPr>
            <a:spLocks noGrp="1"/>
          </p:cNvSpPr>
          <p:nvPr>
            <p:ph idx="1"/>
          </p:nvPr>
        </p:nvSpPr>
        <p:spPr>
          <a:xfrm>
            <a:off x="251520" y="1196753"/>
            <a:ext cx="8712968" cy="5112567"/>
          </a:xfrm>
        </p:spPr>
        <p:txBody>
          <a:bodyPr>
            <a:normAutofit fontScale="85000" lnSpcReduction="10000"/>
          </a:bodyPr>
          <a:lstStyle/>
          <a:p>
            <a:r>
              <a:rPr lang="en-GB" sz="2400" b="1" dirty="0"/>
              <a:t>You will be representing the school on this trip. </a:t>
            </a:r>
          </a:p>
          <a:p>
            <a:endParaRPr lang="en-GB" sz="2400" b="1" dirty="0"/>
          </a:p>
          <a:p>
            <a:r>
              <a:rPr lang="en-GB" sz="2400" b="1" dirty="0"/>
              <a:t>International school trips and skiing are high risk activities. Positive behaviour is a must. We expect you to demonstrate excellent standards of behaviour. </a:t>
            </a:r>
          </a:p>
          <a:p>
            <a:endParaRPr lang="en-GB" sz="2400" b="1" dirty="0"/>
          </a:p>
          <a:p>
            <a:r>
              <a:rPr lang="en-GB" sz="2400" b="1" dirty="0"/>
              <a:t>As we are in a country that is unfamiliar, it is essential that you listen to and follow all instructions to make sure you have a fun and safe time on the trip. </a:t>
            </a:r>
          </a:p>
          <a:p>
            <a:endParaRPr lang="en-GB" sz="2400" b="1" dirty="0"/>
          </a:p>
          <a:p>
            <a:r>
              <a:rPr lang="en-GB" sz="2400" b="1" dirty="0"/>
              <a:t>Poor behaviour choices </a:t>
            </a:r>
            <a:r>
              <a:rPr lang="en-GB" sz="2400" b="1" u="sng" dirty="0"/>
              <a:t>could</a:t>
            </a:r>
            <a:r>
              <a:rPr lang="en-GB" sz="2400" b="1" dirty="0"/>
              <a:t> result in:</a:t>
            </a:r>
          </a:p>
          <a:p>
            <a:pPr marL="0" indent="0">
              <a:buNone/>
            </a:pPr>
            <a:r>
              <a:rPr lang="en-GB" sz="2400" b="1" dirty="0"/>
              <a:t>	- Loss of après ski</a:t>
            </a:r>
          </a:p>
          <a:p>
            <a:pPr marL="0" indent="0">
              <a:buNone/>
            </a:pPr>
            <a:r>
              <a:rPr lang="en-GB" sz="2400" b="1" dirty="0"/>
              <a:t>	- Phone call to parents/carers </a:t>
            </a:r>
          </a:p>
          <a:p>
            <a:pPr marL="0" indent="0">
              <a:buNone/>
            </a:pPr>
            <a:r>
              <a:rPr lang="en-GB" sz="2400" b="1" dirty="0"/>
              <a:t>	- Loss of ski time (after discussion with SLT)</a:t>
            </a:r>
          </a:p>
          <a:p>
            <a:endParaRPr lang="en-GB" sz="2400" b="1" dirty="0"/>
          </a:p>
          <a:p>
            <a:r>
              <a:rPr lang="en-GB" sz="2400" b="1" dirty="0"/>
              <a:t>Not skiing is </a:t>
            </a:r>
            <a:r>
              <a:rPr lang="en-GB" sz="2400" b="1" dirty="0">
                <a:solidFill>
                  <a:srgbClr val="FF0000"/>
                </a:solidFill>
              </a:rPr>
              <a:t>not</a:t>
            </a:r>
            <a:r>
              <a:rPr lang="en-GB" sz="2400" b="1" dirty="0"/>
              <a:t> an option.</a:t>
            </a:r>
          </a:p>
        </p:txBody>
      </p:sp>
    </p:spTree>
    <p:extLst>
      <p:ext uri="{BB962C8B-B14F-4D97-AF65-F5344CB8AC3E}">
        <p14:creationId xmlns:p14="http://schemas.microsoft.com/office/powerpoint/2010/main" val="1075088677"/>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9811F-71B1-4E1C-A1D9-56F0339BA981}"/>
              </a:ext>
            </a:extLst>
          </p:cNvPr>
          <p:cNvSpPr/>
          <p:nvPr/>
        </p:nvSpPr>
        <p:spPr>
          <a:xfrm>
            <a:off x="899592" y="332656"/>
            <a:ext cx="8244408" cy="1938992"/>
          </a:xfrm>
          <a:prstGeom prst="rect">
            <a:avLst/>
          </a:prstGeom>
        </p:spPr>
        <p:txBody>
          <a:bodyPr wrap="square">
            <a:spAutoFit/>
          </a:bodyPr>
          <a:lstStyle/>
          <a:p>
            <a:endParaRPr lang="en-GB" sz="3200" b="1" dirty="0"/>
          </a:p>
          <a:p>
            <a:endParaRPr lang="en-GB" sz="3200" b="1" dirty="0"/>
          </a:p>
          <a:p>
            <a:r>
              <a:rPr lang="en-GB" sz="2400" b="1" dirty="0">
                <a:hlinkClick r:id="rId2"/>
              </a:rPr>
              <a:t>https://www.youtube.com/watch?v=NeS3ZRhemP4</a:t>
            </a:r>
            <a:r>
              <a:rPr lang="en-GB" sz="2400" b="1" dirty="0"/>
              <a:t> </a:t>
            </a:r>
          </a:p>
          <a:p>
            <a:endParaRPr lang="en-GB" sz="3200" b="1" dirty="0"/>
          </a:p>
        </p:txBody>
      </p:sp>
      <p:sp>
        <p:nvSpPr>
          <p:cNvPr id="3" name="Title 1">
            <a:extLst>
              <a:ext uri="{FF2B5EF4-FFF2-40B4-BE49-F238E27FC236}">
                <a16:creationId xmlns:a16="http://schemas.microsoft.com/office/drawing/2014/main" id="{2E73C0D4-F495-4CB1-AD95-B852EC0A9A98}"/>
              </a:ext>
            </a:extLst>
          </p:cNvPr>
          <p:cNvSpPr txBox="1">
            <a:spLocks/>
          </p:cNvSpPr>
          <p:nvPr/>
        </p:nvSpPr>
        <p:spPr>
          <a:xfrm>
            <a:off x="967782" y="202629"/>
            <a:ext cx="7924698" cy="778099"/>
          </a:xfrm>
          <a:prstGeom prst="rect">
            <a:avLst/>
          </a:prstGeom>
        </p:spPr>
        <p:txBody>
          <a:bodyPr/>
          <a:lstStyle>
            <a:lvl1pPr algn="l" defTabSz="914400" rtl="0" eaLnBrk="1" latinLnBrk="0" hangingPunct="1">
              <a:spcBef>
                <a:spcPct val="0"/>
              </a:spcBef>
              <a:buNone/>
              <a:defRPr sz="3600" kern="1200">
                <a:solidFill>
                  <a:srgbClr val="006666"/>
                </a:solidFill>
                <a:latin typeface="+mj-lt"/>
                <a:ea typeface="+mj-ea"/>
                <a:cs typeface="+mj-cs"/>
              </a:defRPr>
            </a:lvl1pPr>
          </a:lstStyle>
          <a:p>
            <a:r>
              <a:rPr lang="en-GB" b="1" dirty="0"/>
              <a:t>Ski Way Code</a:t>
            </a:r>
            <a:endParaRPr lang="en-GB" dirty="0"/>
          </a:p>
        </p:txBody>
      </p:sp>
    </p:spTree>
    <p:extLst>
      <p:ext uri="{BB962C8B-B14F-4D97-AF65-F5344CB8AC3E}">
        <p14:creationId xmlns:p14="http://schemas.microsoft.com/office/powerpoint/2010/main" val="384694041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are we doing this trip?</a:t>
            </a:r>
            <a:endParaRPr lang="en-GB" dirty="0"/>
          </a:p>
        </p:txBody>
      </p:sp>
      <p:sp>
        <p:nvSpPr>
          <p:cNvPr id="3" name="Content Placeholder 2"/>
          <p:cNvSpPr>
            <a:spLocks noGrp="1"/>
          </p:cNvSpPr>
          <p:nvPr>
            <p:ph idx="1"/>
          </p:nvPr>
        </p:nvSpPr>
        <p:spPr>
          <a:xfrm>
            <a:off x="708720" y="964294"/>
            <a:ext cx="8435280" cy="4929411"/>
          </a:xfrm>
        </p:spPr>
        <p:txBody>
          <a:bodyPr>
            <a:normAutofit fontScale="92500" lnSpcReduction="10000"/>
          </a:bodyPr>
          <a:lstStyle/>
          <a:p>
            <a:r>
              <a:rPr lang="en-GB" b="1" dirty="0"/>
              <a:t>To give students the opportunity to take part in an activity they may not otherwise experience</a:t>
            </a:r>
          </a:p>
          <a:p>
            <a:r>
              <a:rPr lang="en-GB" b="1" dirty="0"/>
              <a:t>Cultural experience</a:t>
            </a:r>
          </a:p>
          <a:p>
            <a:r>
              <a:rPr lang="en-GB" b="1" dirty="0"/>
              <a:t>A fun and memorable week away for all</a:t>
            </a:r>
          </a:p>
          <a:p>
            <a:r>
              <a:rPr lang="en-GB" b="1" dirty="0"/>
              <a:t>Exhilaration and enjoyment </a:t>
            </a:r>
          </a:p>
          <a:p>
            <a:r>
              <a:rPr lang="en-GB" b="1" dirty="0"/>
              <a:t>Developing confidence and self esteem </a:t>
            </a:r>
          </a:p>
          <a:p>
            <a:r>
              <a:rPr lang="en-GB" b="1" dirty="0"/>
              <a:t>Introduction to new leisure activity </a:t>
            </a:r>
          </a:p>
          <a:p>
            <a:r>
              <a:rPr lang="en-GB" b="1" dirty="0"/>
              <a:t>Development of social skills </a:t>
            </a:r>
          </a:p>
          <a:p>
            <a:r>
              <a:rPr lang="en-GB" b="1" dirty="0"/>
              <a:t>Different/more mature relationships with teachers and other adults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429E2-4A35-4597-9FF4-2BEBF351D536}"/>
              </a:ext>
            </a:extLst>
          </p:cNvPr>
          <p:cNvPicPr>
            <a:picLocks noChangeAspect="1"/>
          </p:cNvPicPr>
          <p:nvPr/>
        </p:nvPicPr>
        <p:blipFill>
          <a:blip r:embed="rId2"/>
          <a:stretch>
            <a:fillRect/>
          </a:stretch>
        </p:blipFill>
        <p:spPr>
          <a:xfrm>
            <a:off x="4576222" y="1556793"/>
            <a:ext cx="3957269" cy="2141459"/>
          </a:xfrm>
          <a:prstGeom prst="rect">
            <a:avLst/>
          </a:prstGeom>
          <a:ln>
            <a:solidFill>
              <a:schemeClr val="tx1"/>
            </a:solidFill>
          </a:ln>
        </p:spPr>
      </p:pic>
      <p:pic>
        <p:nvPicPr>
          <p:cNvPr id="3" name="Picture 2">
            <a:extLst>
              <a:ext uri="{FF2B5EF4-FFF2-40B4-BE49-F238E27FC236}">
                <a16:creationId xmlns:a16="http://schemas.microsoft.com/office/drawing/2014/main" id="{5B1DA612-F4B0-4A49-B6C5-16C5C1096960}"/>
              </a:ext>
            </a:extLst>
          </p:cNvPr>
          <p:cNvPicPr>
            <a:picLocks noChangeAspect="1"/>
          </p:cNvPicPr>
          <p:nvPr/>
        </p:nvPicPr>
        <p:blipFill>
          <a:blip r:embed="rId3"/>
          <a:stretch>
            <a:fillRect/>
          </a:stretch>
        </p:blipFill>
        <p:spPr>
          <a:xfrm>
            <a:off x="602728" y="1556794"/>
            <a:ext cx="3973495" cy="2141460"/>
          </a:xfrm>
          <a:prstGeom prst="rect">
            <a:avLst/>
          </a:prstGeom>
          <a:ln>
            <a:solidFill>
              <a:schemeClr val="tx1"/>
            </a:solidFill>
          </a:ln>
        </p:spPr>
      </p:pic>
      <p:pic>
        <p:nvPicPr>
          <p:cNvPr id="5" name="Picture 4">
            <a:extLst>
              <a:ext uri="{FF2B5EF4-FFF2-40B4-BE49-F238E27FC236}">
                <a16:creationId xmlns:a16="http://schemas.microsoft.com/office/drawing/2014/main" id="{4A7AF3FB-C8D8-48CC-A6B2-3BA85E5332F1}"/>
              </a:ext>
            </a:extLst>
          </p:cNvPr>
          <p:cNvPicPr>
            <a:picLocks noChangeAspect="1"/>
          </p:cNvPicPr>
          <p:nvPr/>
        </p:nvPicPr>
        <p:blipFill>
          <a:blip r:embed="rId4"/>
          <a:stretch>
            <a:fillRect/>
          </a:stretch>
        </p:blipFill>
        <p:spPr>
          <a:xfrm>
            <a:off x="602728" y="3698252"/>
            <a:ext cx="3973494" cy="2109377"/>
          </a:xfrm>
          <a:prstGeom prst="rect">
            <a:avLst/>
          </a:prstGeom>
          <a:ln>
            <a:solidFill>
              <a:schemeClr val="tx1"/>
            </a:solidFill>
          </a:ln>
        </p:spPr>
      </p:pic>
      <p:pic>
        <p:nvPicPr>
          <p:cNvPr id="6" name="Picture 5">
            <a:extLst>
              <a:ext uri="{FF2B5EF4-FFF2-40B4-BE49-F238E27FC236}">
                <a16:creationId xmlns:a16="http://schemas.microsoft.com/office/drawing/2014/main" id="{5CF1C753-F4C5-4294-806D-75DADE5FB548}"/>
              </a:ext>
            </a:extLst>
          </p:cNvPr>
          <p:cNvPicPr>
            <a:picLocks noChangeAspect="1"/>
          </p:cNvPicPr>
          <p:nvPr/>
        </p:nvPicPr>
        <p:blipFill>
          <a:blip r:embed="rId5"/>
          <a:stretch>
            <a:fillRect/>
          </a:stretch>
        </p:blipFill>
        <p:spPr>
          <a:xfrm>
            <a:off x="4567779" y="3696285"/>
            <a:ext cx="3973494" cy="2109377"/>
          </a:xfrm>
          <a:prstGeom prst="rect">
            <a:avLst/>
          </a:prstGeom>
          <a:ln>
            <a:solidFill>
              <a:schemeClr val="tx1"/>
            </a:solidFill>
          </a:ln>
        </p:spPr>
      </p:pic>
      <p:sp>
        <p:nvSpPr>
          <p:cNvPr id="7" name="Title 1">
            <a:extLst>
              <a:ext uri="{FF2B5EF4-FFF2-40B4-BE49-F238E27FC236}">
                <a16:creationId xmlns:a16="http://schemas.microsoft.com/office/drawing/2014/main" id="{27E7E4E4-B368-4A06-BE57-42168B46B452}"/>
              </a:ext>
            </a:extLst>
          </p:cNvPr>
          <p:cNvSpPr txBox="1">
            <a:spLocks/>
          </p:cNvSpPr>
          <p:nvPr/>
        </p:nvSpPr>
        <p:spPr>
          <a:xfrm>
            <a:off x="967782" y="202629"/>
            <a:ext cx="7924698" cy="778099"/>
          </a:xfrm>
          <a:prstGeom prst="rect">
            <a:avLst/>
          </a:prstGeom>
        </p:spPr>
        <p:txBody>
          <a:bodyPr/>
          <a:lstStyle>
            <a:lvl1pPr algn="l" defTabSz="914400" rtl="0" eaLnBrk="1" latinLnBrk="0" hangingPunct="1">
              <a:spcBef>
                <a:spcPct val="0"/>
              </a:spcBef>
              <a:buNone/>
              <a:defRPr sz="3600" kern="1200">
                <a:solidFill>
                  <a:srgbClr val="006666"/>
                </a:solidFill>
                <a:latin typeface="+mj-lt"/>
                <a:ea typeface="+mj-ea"/>
                <a:cs typeface="+mj-cs"/>
              </a:defRPr>
            </a:lvl1pPr>
          </a:lstStyle>
          <a:p>
            <a:r>
              <a:rPr lang="en-GB" b="1" dirty="0"/>
              <a:t>Any questions?</a:t>
            </a:r>
            <a:endParaRPr lang="en-GB" dirty="0"/>
          </a:p>
        </p:txBody>
      </p:sp>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16632"/>
            <a:ext cx="1807061" cy="778099"/>
          </a:xfrm>
        </p:spPr>
        <p:txBody>
          <a:bodyPr/>
          <a:lstStyle/>
          <a:p>
            <a:r>
              <a:rPr lang="en-GB" b="1" dirty="0"/>
              <a:t>Staffing</a:t>
            </a:r>
            <a:endParaRPr lang="en-GB" dirty="0"/>
          </a:p>
        </p:txBody>
      </p:sp>
      <p:pic>
        <p:nvPicPr>
          <p:cNvPr id="3074" name="Picture 2" descr="J:\15-16\ADMIN\STAFF PHOTOS\A Morri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035" y="680626"/>
            <a:ext cx="1152128" cy="1440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744" y="2052717"/>
            <a:ext cx="1702710" cy="800219"/>
          </a:xfrm>
          <a:prstGeom prst="rect">
            <a:avLst/>
          </a:prstGeom>
          <a:noFill/>
        </p:spPr>
        <p:txBody>
          <a:bodyPr wrap="none" rtlCol="0">
            <a:spAutoFit/>
          </a:bodyPr>
          <a:lstStyle/>
          <a:p>
            <a:pPr algn="ctr"/>
            <a:r>
              <a:rPr lang="en-GB" sz="2800" b="1" dirty="0"/>
              <a:t>Mr Morris</a:t>
            </a:r>
          </a:p>
          <a:p>
            <a:pPr algn="ctr"/>
            <a:r>
              <a:rPr lang="en-GB" b="1" dirty="0"/>
              <a:t>Trip Leader</a:t>
            </a:r>
          </a:p>
        </p:txBody>
      </p:sp>
      <p:sp>
        <p:nvSpPr>
          <p:cNvPr id="5" name="TextBox 4"/>
          <p:cNvSpPr txBox="1"/>
          <p:nvPr/>
        </p:nvSpPr>
        <p:spPr>
          <a:xfrm>
            <a:off x="5148064" y="4345940"/>
            <a:ext cx="1680295" cy="523220"/>
          </a:xfrm>
          <a:prstGeom prst="rect">
            <a:avLst/>
          </a:prstGeom>
          <a:noFill/>
        </p:spPr>
        <p:txBody>
          <a:bodyPr wrap="square" rtlCol="0">
            <a:spAutoFit/>
          </a:bodyPr>
          <a:lstStyle/>
          <a:p>
            <a:r>
              <a:rPr lang="en-GB" sz="2800" b="1" dirty="0"/>
              <a:t>Mr Shand</a:t>
            </a:r>
            <a:endParaRPr lang="en-GB" sz="2800" dirty="0"/>
          </a:p>
        </p:txBody>
      </p:sp>
      <p:sp>
        <p:nvSpPr>
          <p:cNvPr id="6" name="Rectangle 5"/>
          <p:cNvSpPr/>
          <p:nvPr/>
        </p:nvSpPr>
        <p:spPr>
          <a:xfrm>
            <a:off x="3141044" y="5742038"/>
            <a:ext cx="2909643" cy="523220"/>
          </a:xfrm>
          <a:prstGeom prst="rect">
            <a:avLst/>
          </a:prstGeom>
        </p:spPr>
        <p:txBody>
          <a:bodyPr wrap="none">
            <a:spAutoFit/>
          </a:bodyPr>
          <a:lstStyle/>
          <a:p>
            <a:pPr>
              <a:defRPr/>
            </a:pPr>
            <a:r>
              <a:rPr lang="en-GB" sz="2800" b="1" dirty="0"/>
              <a:t>Miss Winchcombe</a:t>
            </a:r>
          </a:p>
        </p:txBody>
      </p:sp>
      <p:sp>
        <p:nvSpPr>
          <p:cNvPr id="7" name="Rectangle 6"/>
          <p:cNvSpPr/>
          <p:nvPr/>
        </p:nvSpPr>
        <p:spPr>
          <a:xfrm>
            <a:off x="5004048" y="2047829"/>
            <a:ext cx="1998624" cy="800219"/>
          </a:xfrm>
          <a:prstGeom prst="rect">
            <a:avLst/>
          </a:prstGeom>
        </p:spPr>
        <p:txBody>
          <a:bodyPr wrap="none">
            <a:spAutoFit/>
          </a:bodyPr>
          <a:lstStyle/>
          <a:p>
            <a:pPr algn="ctr">
              <a:defRPr/>
            </a:pPr>
            <a:r>
              <a:rPr lang="en-GB" sz="2800" b="1" dirty="0"/>
              <a:t>Miss Killick</a:t>
            </a:r>
          </a:p>
          <a:p>
            <a:pPr algn="ctr">
              <a:defRPr/>
            </a:pPr>
            <a:r>
              <a:rPr lang="en-GB" b="1" dirty="0"/>
              <a:t>Deputy Trip Leader</a:t>
            </a:r>
          </a:p>
        </p:txBody>
      </p:sp>
      <p:sp>
        <p:nvSpPr>
          <p:cNvPr id="8" name="Rectangle 7"/>
          <p:cNvSpPr/>
          <p:nvPr/>
        </p:nvSpPr>
        <p:spPr>
          <a:xfrm>
            <a:off x="2206537" y="4256642"/>
            <a:ext cx="1861407" cy="523220"/>
          </a:xfrm>
          <a:prstGeom prst="rect">
            <a:avLst/>
          </a:prstGeom>
        </p:spPr>
        <p:txBody>
          <a:bodyPr wrap="none">
            <a:spAutoFit/>
          </a:bodyPr>
          <a:lstStyle/>
          <a:p>
            <a:pPr>
              <a:defRPr/>
            </a:pPr>
            <a:r>
              <a:rPr lang="en-GB" sz="2800" b="1" dirty="0"/>
              <a:t>Miss Beech</a:t>
            </a:r>
          </a:p>
        </p:txBody>
      </p:sp>
      <p:sp>
        <p:nvSpPr>
          <p:cNvPr id="13" name="Rectangle 12"/>
          <p:cNvSpPr/>
          <p:nvPr/>
        </p:nvSpPr>
        <p:spPr>
          <a:xfrm>
            <a:off x="787852" y="5742038"/>
            <a:ext cx="1551900" cy="523220"/>
          </a:xfrm>
          <a:prstGeom prst="rect">
            <a:avLst/>
          </a:prstGeom>
        </p:spPr>
        <p:txBody>
          <a:bodyPr wrap="none">
            <a:spAutoFit/>
          </a:bodyPr>
          <a:lstStyle/>
          <a:p>
            <a:pPr>
              <a:defRPr/>
            </a:pPr>
            <a:r>
              <a:rPr lang="en-GB" sz="2800" b="1" dirty="0"/>
              <a:t>Mr Lynch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267" t="17807" r="39996" b="27703"/>
          <a:stretch/>
        </p:blipFill>
        <p:spPr>
          <a:xfrm>
            <a:off x="5380238" y="2904533"/>
            <a:ext cx="1215946" cy="1485396"/>
          </a:xfrm>
          <a:prstGeom prst="rect">
            <a:avLst/>
          </a:prstGeom>
          <a:ln>
            <a:solidFill>
              <a:schemeClr val="tx1"/>
            </a:solidFill>
          </a:ln>
        </p:spPr>
      </p:pic>
      <p:sp>
        <p:nvSpPr>
          <p:cNvPr id="17" name="Rectangle 16">
            <a:extLst>
              <a:ext uri="{FF2B5EF4-FFF2-40B4-BE49-F238E27FC236}">
                <a16:creationId xmlns:a16="http://schemas.microsoft.com/office/drawing/2014/main" id="{1D820BC6-3EA1-4214-B367-6B2BA431E30C}"/>
              </a:ext>
            </a:extLst>
          </p:cNvPr>
          <p:cNvSpPr/>
          <p:nvPr/>
        </p:nvSpPr>
        <p:spPr>
          <a:xfrm>
            <a:off x="6372200" y="5742038"/>
            <a:ext cx="2281266" cy="523220"/>
          </a:xfrm>
          <a:prstGeom prst="rect">
            <a:avLst/>
          </a:prstGeom>
        </p:spPr>
        <p:txBody>
          <a:bodyPr wrap="none">
            <a:spAutoFit/>
          </a:bodyPr>
          <a:lstStyle/>
          <a:p>
            <a:pPr>
              <a:defRPr/>
            </a:pPr>
            <a:r>
              <a:rPr lang="en-GB" sz="2800" b="1" dirty="0"/>
              <a:t>Mr Thompson</a:t>
            </a:r>
          </a:p>
        </p:txBody>
      </p:sp>
      <p:pic>
        <p:nvPicPr>
          <p:cNvPr id="14" name="Picture 13">
            <a:extLst>
              <a:ext uri="{FF2B5EF4-FFF2-40B4-BE49-F238E27FC236}">
                <a16:creationId xmlns:a16="http://schemas.microsoft.com/office/drawing/2014/main" id="{F70C11C0-F1F1-44E4-9464-C97BBDE9A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16" y="4389929"/>
            <a:ext cx="1094772" cy="1427962"/>
          </a:xfrm>
          <a:prstGeom prst="rect">
            <a:avLst/>
          </a:prstGeom>
          <a:ln>
            <a:solidFill>
              <a:schemeClr val="tx1"/>
            </a:solidFill>
          </a:ln>
        </p:spPr>
      </p:pic>
      <p:pic>
        <p:nvPicPr>
          <p:cNvPr id="15" name="Picture 14">
            <a:extLst>
              <a:ext uri="{FF2B5EF4-FFF2-40B4-BE49-F238E27FC236}">
                <a16:creationId xmlns:a16="http://schemas.microsoft.com/office/drawing/2014/main" id="{3E015A8D-9D17-4BC0-A70B-7F73A8117633}"/>
              </a:ext>
            </a:extLst>
          </p:cNvPr>
          <p:cNvPicPr>
            <a:picLocks noChangeAspect="1"/>
          </p:cNvPicPr>
          <p:nvPr/>
        </p:nvPicPr>
        <p:blipFill>
          <a:blip r:embed="rId5"/>
          <a:stretch>
            <a:fillRect/>
          </a:stretch>
        </p:blipFill>
        <p:spPr>
          <a:xfrm>
            <a:off x="6938933" y="4389929"/>
            <a:ext cx="1147800" cy="1427962"/>
          </a:xfrm>
          <a:prstGeom prst="rect">
            <a:avLst/>
          </a:prstGeom>
          <a:ln>
            <a:solidFill>
              <a:schemeClr val="tx1"/>
            </a:solidFill>
          </a:ln>
        </p:spPr>
      </p:pic>
      <p:pic>
        <p:nvPicPr>
          <p:cNvPr id="16" name="Picture 15">
            <a:extLst>
              <a:ext uri="{FF2B5EF4-FFF2-40B4-BE49-F238E27FC236}">
                <a16:creationId xmlns:a16="http://schemas.microsoft.com/office/drawing/2014/main" id="{83ADD64F-BB0C-4905-93FE-09320226A48A}"/>
              </a:ext>
            </a:extLst>
          </p:cNvPr>
          <p:cNvPicPr>
            <a:picLocks noChangeAspect="1"/>
          </p:cNvPicPr>
          <p:nvPr/>
        </p:nvPicPr>
        <p:blipFill>
          <a:blip r:embed="rId6"/>
          <a:stretch>
            <a:fillRect/>
          </a:stretch>
        </p:blipFill>
        <p:spPr>
          <a:xfrm>
            <a:off x="5433959" y="612224"/>
            <a:ext cx="1138802" cy="1485396"/>
          </a:xfrm>
          <a:prstGeom prst="rect">
            <a:avLst/>
          </a:prstGeom>
          <a:ln>
            <a:solidFill>
              <a:schemeClr val="tx1"/>
            </a:solidFill>
          </a:ln>
        </p:spPr>
      </p:pic>
      <p:pic>
        <p:nvPicPr>
          <p:cNvPr id="18" name="Picture 17">
            <a:extLst>
              <a:ext uri="{FF2B5EF4-FFF2-40B4-BE49-F238E27FC236}">
                <a16:creationId xmlns:a16="http://schemas.microsoft.com/office/drawing/2014/main" id="{A3D56BC2-5887-4460-8175-8D9E34E2B69A}"/>
              </a:ext>
            </a:extLst>
          </p:cNvPr>
          <p:cNvPicPr>
            <a:picLocks noChangeAspect="1"/>
          </p:cNvPicPr>
          <p:nvPr/>
        </p:nvPicPr>
        <p:blipFill>
          <a:blip r:embed="rId7"/>
          <a:stretch>
            <a:fillRect/>
          </a:stretch>
        </p:blipFill>
        <p:spPr>
          <a:xfrm>
            <a:off x="4033324" y="4389929"/>
            <a:ext cx="1125082" cy="1467498"/>
          </a:xfrm>
          <a:prstGeom prst="rect">
            <a:avLst/>
          </a:prstGeom>
          <a:ln>
            <a:solidFill>
              <a:schemeClr val="tx1"/>
            </a:solidFill>
          </a:ln>
        </p:spPr>
      </p:pic>
      <p:pic>
        <p:nvPicPr>
          <p:cNvPr id="19" name="Picture 18">
            <a:extLst>
              <a:ext uri="{FF2B5EF4-FFF2-40B4-BE49-F238E27FC236}">
                <a16:creationId xmlns:a16="http://schemas.microsoft.com/office/drawing/2014/main" id="{04C58638-805B-40A1-A0D3-113556F5A778}"/>
              </a:ext>
            </a:extLst>
          </p:cNvPr>
          <p:cNvPicPr>
            <a:picLocks noChangeAspect="1"/>
          </p:cNvPicPr>
          <p:nvPr/>
        </p:nvPicPr>
        <p:blipFill>
          <a:blip r:embed="rId8"/>
          <a:stretch>
            <a:fillRect/>
          </a:stretch>
        </p:blipFill>
        <p:spPr>
          <a:xfrm>
            <a:off x="2586051" y="2904533"/>
            <a:ext cx="1102378" cy="1437882"/>
          </a:xfrm>
          <a:prstGeom prst="rect">
            <a:avLst/>
          </a:prstGeom>
          <a:ln>
            <a:solidFill>
              <a:schemeClr val="tx1"/>
            </a:solidFill>
          </a:ln>
        </p:spPr>
      </p:pic>
    </p:spTree>
    <p:extLst>
      <p:ext uri="{BB962C8B-B14F-4D97-AF65-F5344CB8AC3E}">
        <p14:creationId xmlns:p14="http://schemas.microsoft.com/office/powerpoint/2010/main" val="20053124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are we going?</a:t>
            </a:r>
            <a:endParaRPr lang="en-GB" dirty="0"/>
          </a:p>
        </p:txBody>
      </p:sp>
      <p:sp>
        <p:nvSpPr>
          <p:cNvPr id="7" name="AutoShape 4" descr="Image result for le château de warsy accommodation pods imag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le château de warsy accommodation pods imag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65" t="11077" r="34359" b="5914"/>
          <a:stretch/>
        </p:blipFill>
        <p:spPr bwMode="auto">
          <a:xfrm>
            <a:off x="2987824" y="908720"/>
            <a:ext cx="2882148" cy="52694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820648" y="5447234"/>
            <a:ext cx="1877630" cy="369332"/>
          </a:xfrm>
          <a:prstGeom prst="rect">
            <a:avLst/>
          </a:prstGeom>
          <a:noFill/>
        </p:spPr>
        <p:txBody>
          <a:bodyPr wrap="none" rtlCol="0">
            <a:spAutoFit/>
          </a:bodyPr>
          <a:lstStyle/>
          <a:p>
            <a:r>
              <a:rPr lang="en-GB" b="1" dirty="0" err="1"/>
              <a:t>Vallnord</a:t>
            </a:r>
            <a:r>
              <a:rPr lang="en-GB" b="1" dirty="0"/>
              <a:t>, Andorra</a:t>
            </a:r>
          </a:p>
        </p:txBody>
      </p:sp>
      <p:cxnSp>
        <p:nvCxnSpPr>
          <p:cNvPr id="11" name="Straight Arrow Connector 10"/>
          <p:cNvCxnSpPr>
            <a:cxnSpLocks/>
          </p:cNvCxnSpPr>
          <p:nvPr/>
        </p:nvCxnSpPr>
        <p:spPr>
          <a:xfrm flipH="1">
            <a:off x="4602572" y="5631900"/>
            <a:ext cx="227368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6786" y="1232304"/>
            <a:ext cx="1394934" cy="369332"/>
          </a:xfrm>
          <a:prstGeom prst="rect">
            <a:avLst/>
          </a:prstGeom>
          <a:noFill/>
        </p:spPr>
        <p:txBody>
          <a:bodyPr wrap="none" rtlCol="0">
            <a:spAutoFit/>
          </a:bodyPr>
          <a:lstStyle/>
          <a:p>
            <a:r>
              <a:rPr lang="en-GB" b="1" dirty="0"/>
              <a:t>Maidenhead</a:t>
            </a:r>
          </a:p>
        </p:txBody>
      </p:sp>
      <p:cxnSp>
        <p:nvCxnSpPr>
          <p:cNvPr id="14" name="Straight Arrow Connector 13"/>
          <p:cNvCxnSpPr/>
          <p:nvPr/>
        </p:nvCxnSpPr>
        <p:spPr>
          <a:xfrm flipV="1">
            <a:off x="1979712" y="1412776"/>
            <a:ext cx="1584176" cy="41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850200"/>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Accommodation</a:t>
            </a:r>
            <a:endParaRPr lang="en-GB" dirty="0"/>
          </a:p>
        </p:txBody>
      </p:sp>
      <p:sp>
        <p:nvSpPr>
          <p:cNvPr id="3" name="Content Placeholder 2"/>
          <p:cNvSpPr>
            <a:spLocks noGrp="1"/>
          </p:cNvSpPr>
          <p:nvPr>
            <p:ph idx="1"/>
          </p:nvPr>
        </p:nvSpPr>
        <p:spPr>
          <a:xfrm>
            <a:off x="0" y="1338150"/>
            <a:ext cx="8435280" cy="2952328"/>
          </a:xfrm>
        </p:spPr>
        <p:txBody>
          <a:bodyPr>
            <a:normAutofit fontScale="55000" lnSpcReduction="20000"/>
          </a:bodyPr>
          <a:lstStyle/>
          <a:p>
            <a:pPr>
              <a:defRPr/>
            </a:pPr>
            <a:r>
              <a:rPr lang="en-GB" sz="4400" b="1" dirty="0"/>
              <a:t>Hotel La Solana</a:t>
            </a:r>
          </a:p>
          <a:p>
            <a:pPr>
              <a:defRPr/>
            </a:pPr>
            <a:r>
              <a:rPr lang="en-GB" sz="4400" b="1" dirty="0"/>
              <a:t>Students will stay in multiple</a:t>
            </a:r>
          </a:p>
          <a:p>
            <a:pPr marL="0" indent="0">
              <a:buNone/>
              <a:defRPr/>
            </a:pPr>
            <a:r>
              <a:rPr lang="en-GB" sz="4400" b="1" dirty="0"/>
              <a:t>     bedded rooms (single beds)</a:t>
            </a:r>
          </a:p>
          <a:p>
            <a:pPr>
              <a:defRPr/>
            </a:pPr>
            <a:r>
              <a:rPr lang="en-GB" sz="4400" b="1" dirty="0"/>
              <a:t>Staff will be located in the same</a:t>
            </a:r>
          </a:p>
          <a:p>
            <a:pPr marL="0" indent="0">
              <a:buNone/>
              <a:defRPr/>
            </a:pPr>
            <a:r>
              <a:rPr lang="en-GB" sz="4400" b="1" dirty="0"/>
              <a:t>     area</a:t>
            </a:r>
          </a:p>
          <a:p>
            <a:pPr>
              <a:defRPr/>
            </a:pPr>
            <a:r>
              <a:rPr lang="en-GB" sz="4400" b="1" dirty="0"/>
              <a:t>Students to complete Student</a:t>
            </a:r>
          </a:p>
          <a:p>
            <a:pPr marL="0" indent="0">
              <a:buNone/>
              <a:defRPr/>
            </a:pPr>
            <a:r>
              <a:rPr lang="en-GB" sz="4400" b="1" dirty="0"/>
              <a:t>     Rooming Preference Request form</a:t>
            </a:r>
          </a:p>
          <a:p>
            <a:pPr marL="0" indent="0">
              <a:buNone/>
              <a:defRPr/>
            </a:pPr>
            <a:endParaRPr lang="en-GB" sz="2700" b="1" dirty="0"/>
          </a:p>
        </p:txBody>
      </p:sp>
      <p:sp>
        <p:nvSpPr>
          <p:cNvPr id="7" name="AutoShape 4" descr="Image result for le château de warsy accommodation pods imag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le château de warsy accommodation pods imag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OTEL SOLANA RESTAURANT, Arinsal - Restaurant Reviews, Photos &amp; Phone  Number - Tripadvisor">
            <a:extLst>
              <a:ext uri="{FF2B5EF4-FFF2-40B4-BE49-F238E27FC236}">
                <a16:creationId xmlns:a16="http://schemas.microsoft.com/office/drawing/2014/main" id="{0636F2A2-0DD1-46A2-806A-19C8611D9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029" y="1572590"/>
            <a:ext cx="4300451" cy="1944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otel Solana Arinsal - dnata Travel">
            <a:extLst>
              <a:ext uri="{FF2B5EF4-FFF2-40B4-BE49-F238E27FC236}">
                <a16:creationId xmlns:a16="http://schemas.microsoft.com/office/drawing/2014/main" id="{A5B64486-A23E-4DF3-9767-65C577D7B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029" y="3899594"/>
            <a:ext cx="4252619" cy="2322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otel Solana in Arinsal bei HRS günstig buchen">
            <a:extLst>
              <a:ext uri="{FF2B5EF4-FFF2-40B4-BE49-F238E27FC236}">
                <a16:creationId xmlns:a16="http://schemas.microsoft.com/office/drawing/2014/main" id="{966BF11E-B203-4801-AFA0-97ACAC92F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05064"/>
            <a:ext cx="3331082" cy="2216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70259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Saturday 11 February 2023</a:t>
            </a:r>
            <a:endParaRPr lang="en-GB" dirty="0"/>
          </a:p>
        </p:txBody>
      </p:sp>
      <p:sp>
        <p:nvSpPr>
          <p:cNvPr id="3" name="Content Placeholder 2"/>
          <p:cNvSpPr>
            <a:spLocks noGrp="1"/>
          </p:cNvSpPr>
          <p:nvPr>
            <p:ph idx="1"/>
          </p:nvPr>
        </p:nvSpPr>
        <p:spPr>
          <a:xfrm>
            <a:off x="251520" y="1196753"/>
            <a:ext cx="8784976" cy="4680519"/>
          </a:xfrm>
        </p:spPr>
        <p:txBody>
          <a:bodyPr>
            <a:noAutofit/>
          </a:bodyPr>
          <a:lstStyle/>
          <a:p>
            <a:pPr marL="0" indent="0">
              <a:spcBef>
                <a:spcPct val="0"/>
              </a:spcBef>
              <a:buNone/>
            </a:pPr>
            <a:r>
              <a:rPr lang="en-GB" altLang="en-US" sz="2800" b="1" dirty="0"/>
              <a:t>3.00pm	Arrive at school, load luggage and 	</a:t>
            </a:r>
          </a:p>
          <a:p>
            <a:pPr marL="0" indent="0">
              <a:spcBef>
                <a:spcPct val="0"/>
              </a:spcBef>
              <a:buNone/>
            </a:pPr>
            <a:r>
              <a:rPr lang="en-GB" altLang="en-US" sz="2800" b="1" dirty="0"/>
              <a:t>		passport check</a:t>
            </a:r>
          </a:p>
          <a:p>
            <a:pPr marL="0" indent="0">
              <a:spcBef>
                <a:spcPct val="0"/>
              </a:spcBef>
              <a:buNone/>
            </a:pPr>
            <a:r>
              <a:rPr lang="en-GB" altLang="en-US" sz="2800" b="1" dirty="0"/>
              <a:t>		</a:t>
            </a:r>
            <a:r>
              <a:rPr lang="en-GB" altLang="en-US" sz="1800" b="1" dirty="0"/>
              <a:t>(please make sure you have your own passport and EHIC/GHIC card)</a:t>
            </a:r>
          </a:p>
          <a:p>
            <a:pPr marL="0" indent="0">
              <a:spcBef>
                <a:spcPct val="0"/>
              </a:spcBef>
              <a:buNone/>
            </a:pPr>
            <a:endParaRPr lang="en-GB" altLang="en-US" sz="2800" b="1" dirty="0"/>
          </a:p>
          <a:p>
            <a:pPr marL="0" indent="0">
              <a:spcBef>
                <a:spcPct val="0"/>
              </a:spcBef>
              <a:buNone/>
            </a:pPr>
            <a:r>
              <a:rPr lang="en-GB" altLang="en-US" sz="2800" b="1" dirty="0"/>
              <a:t>3.30pm	Coach departs for Dover</a:t>
            </a:r>
          </a:p>
          <a:p>
            <a:pPr marL="0" indent="0">
              <a:spcBef>
                <a:spcPct val="0"/>
              </a:spcBef>
              <a:buNone/>
            </a:pPr>
            <a:r>
              <a:rPr lang="en-GB" altLang="en-US" sz="2800" b="1" dirty="0"/>
              <a:t>		</a:t>
            </a:r>
            <a:r>
              <a:rPr lang="en-GB" altLang="en-US" sz="1800" b="1" dirty="0"/>
              <a:t>(no chewing gum, nuts or chocolate on the coach)</a:t>
            </a:r>
          </a:p>
          <a:p>
            <a:pPr marL="0" indent="0">
              <a:spcBef>
                <a:spcPct val="0"/>
              </a:spcBef>
              <a:buNone/>
            </a:pPr>
            <a:endParaRPr lang="en-GB" altLang="en-US" sz="2800" b="1" dirty="0"/>
          </a:p>
          <a:p>
            <a:pPr marL="0" indent="0">
              <a:spcBef>
                <a:spcPct val="0"/>
              </a:spcBef>
              <a:buNone/>
            </a:pPr>
            <a:r>
              <a:rPr lang="en-GB" altLang="en-US" sz="2800" b="1" dirty="0"/>
              <a:t>6.00pm	Arrive at Dover</a:t>
            </a:r>
          </a:p>
          <a:p>
            <a:pPr marL="0" indent="0">
              <a:spcBef>
                <a:spcPct val="0"/>
              </a:spcBef>
              <a:buNone/>
            </a:pPr>
            <a:r>
              <a:rPr lang="en-GB" altLang="en-US" sz="2800" b="1" dirty="0"/>
              <a:t>		</a:t>
            </a:r>
          </a:p>
          <a:p>
            <a:pPr marL="0" indent="0">
              <a:spcBef>
                <a:spcPct val="0"/>
              </a:spcBef>
              <a:buNone/>
            </a:pPr>
            <a:r>
              <a:rPr lang="en-GB" altLang="en-US" sz="2800" b="1" dirty="0"/>
              <a:t>8.00pm	Ferry crossing to Calais</a:t>
            </a:r>
          </a:p>
          <a:p>
            <a:pPr marL="0" indent="0">
              <a:spcBef>
                <a:spcPct val="0"/>
              </a:spcBef>
              <a:buNone/>
            </a:pPr>
            <a:r>
              <a:rPr lang="en-GB" altLang="en-US" sz="2800" b="1" dirty="0"/>
              <a:t>	</a:t>
            </a:r>
            <a:r>
              <a:rPr lang="en-GB" altLang="en-US" sz="1800" b="1" dirty="0"/>
              <a:t>	(arrives 22:30 local time)</a:t>
            </a:r>
          </a:p>
          <a:p>
            <a:pPr marL="0" indent="0">
              <a:spcBef>
                <a:spcPct val="0"/>
              </a:spcBef>
              <a:buNone/>
            </a:pPr>
            <a:r>
              <a:rPr lang="en-GB" altLang="en-US" sz="1800" b="1" dirty="0"/>
              <a:t>						All timings are to be confirmed.</a:t>
            </a:r>
          </a:p>
          <a:p>
            <a:pPr marL="0" indent="0">
              <a:spcBef>
                <a:spcPct val="0"/>
              </a:spcBef>
              <a:buNone/>
            </a:pPr>
            <a:endParaRPr lang="en-GB" altLang="en-US" sz="2700" b="1" dirty="0"/>
          </a:p>
        </p:txBody>
      </p:sp>
    </p:spTree>
    <p:extLst>
      <p:ext uri="{BB962C8B-B14F-4D97-AF65-F5344CB8AC3E}">
        <p14:creationId xmlns:p14="http://schemas.microsoft.com/office/powerpoint/2010/main" val="190502690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Sunday 12 February 2023</a:t>
            </a:r>
            <a:endParaRPr lang="en-GB" dirty="0"/>
          </a:p>
        </p:txBody>
      </p:sp>
      <p:sp>
        <p:nvSpPr>
          <p:cNvPr id="3" name="Content Placeholder 2"/>
          <p:cNvSpPr>
            <a:spLocks noGrp="1"/>
          </p:cNvSpPr>
          <p:nvPr>
            <p:ph idx="1"/>
          </p:nvPr>
        </p:nvSpPr>
        <p:spPr>
          <a:xfrm>
            <a:off x="251520" y="1196753"/>
            <a:ext cx="8784976" cy="4392487"/>
          </a:xfrm>
        </p:spPr>
        <p:txBody>
          <a:bodyPr>
            <a:normAutofit/>
          </a:bodyPr>
          <a:lstStyle/>
          <a:p>
            <a:pPr marL="0" indent="0">
              <a:spcBef>
                <a:spcPct val="0"/>
              </a:spcBef>
              <a:buNone/>
            </a:pPr>
            <a:r>
              <a:rPr lang="en-GB" altLang="en-US" sz="2800" b="1" dirty="0"/>
              <a:t>2.30pm	Arrive at H</a:t>
            </a:r>
            <a:r>
              <a:rPr lang="en-GB" sz="2800" b="1" dirty="0"/>
              <a:t>otel La Solana </a:t>
            </a:r>
            <a:r>
              <a:rPr lang="en-GB" altLang="en-US" sz="2800" b="1" dirty="0"/>
              <a:t>and check in</a:t>
            </a:r>
          </a:p>
          <a:p>
            <a:pPr marL="0" indent="0">
              <a:spcBef>
                <a:spcPct val="0"/>
              </a:spcBef>
              <a:buNone/>
            </a:pPr>
            <a:r>
              <a:rPr lang="en-GB" altLang="en-US" sz="2800" b="1" dirty="0"/>
              <a:t>		Welcome meeting and briefing session with 		Tour Representative</a:t>
            </a:r>
          </a:p>
          <a:p>
            <a:pPr marL="0" indent="0">
              <a:spcBef>
                <a:spcPct val="0"/>
              </a:spcBef>
              <a:buNone/>
            </a:pPr>
            <a:r>
              <a:rPr lang="en-GB" altLang="en-US" sz="2800" b="1" dirty="0"/>
              <a:t>		</a:t>
            </a:r>
            <a:endParaRPr lang="en-GB" altLang="en-US" sz="1700" b="1" dirty="0"/>
          </a:p>
          <a:p>
            <a:pPr marL="0" indent="0">
              <a:spcBef>
                <a:spcPct val="0"/>
              </a:spcBef>
              <a:buNone/>
            </a:pPr>
            <a:r>
              <a:rPr lang="en-GB" altLang="en-US" sz="2800" b="1" dirty="0"/>
              <a:t>4.00pm	Arrive at resort</a:t>
            </a:r>
          </a:p>
          <a:p>
            <a:pPr marL="0" indent="0">
              <a:spcBef>
                <a:spcPct val="0"/>
              </a:spcBef>
              <a:buNone/>
            </a:pPr>
            <a:r>
              <a:rPr lang="en-GB" altLang="en-US" sz="2800" b="1" dirty="0"/>
              <a:t>		Ski/boot fitting </a:t>
            </a:r>
            <a:endParaRPr lang="en-GB" altLang="en-US" sz="1700" b="1" dirty="0"/>
          </a:p>
          <a:p>
            <a:pPr marL="0" indent="0">
              <a:spcBef>
                <a:spcPct val="0"/>
              </a:spcBef>
              <a:buNone/>
            </a:pPr>
            <a:endParaRPr lang="en-GB" altLang="en-US" sz="2800" b="1" dirty="0"/>
          </a:p>
          <a:p>
            <a:pPr marL="0" indent="0">
              <a:spcBef>
                <a:spcPct val="0"/>
              </a:spcBef>
              <a:buNone/>
            </a:pPr>
            <a:r>
              <a:rPr lang="en-GB" altLang="en-US" sz="2800" b="1" dirty="0"/>
              <a:t>		Evening meal at hotel 		</a:t>
            </a:r>
          </a:p>
          <a:p>
            <a:pPr marL="0" indent="0">
              <a:spcBef>
                <a:spcPct val="0"/>
              </a:spcBef>
              <a:buNone/>
            </a:pPr>
            <a:endParaRPr lang="en-GB" altLang="en-US" sz="2800" b="1" dirty="0"/>
          </a:p>
        </p:txBody>
      </p:sp>
    </p:spTree>
    <p:extLst>
      <p:ext uri="{BB962C8B-B14F-4D97-AF65-F5344CB8AC3E}">
        <p14:creationId xmlns:p14="http://schemas.microsoft.com/office/powerpoint/2010/main" val="45203353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Monday 13 – Friday 17 February 2023</a:t>
            </a:r>
            <a:endParaRPr lang="en-GB" dirty="0"/>
          </a:p>
        </p:txBody>
      </p:sp>
      <p:sp>
        <p:nvSpPr>
          <p:cNvPr id="3" name="Content Placeholder 2"/>
          <p:cNvSpPr>
            <a:spLocks noGrp="1"/>
          </p:cNvSpPr>
          <p:nvPr>
            <p:ph idx="1"/>
          </p:nvPr>
        </p:nvSpPr>
        <p:spPr>
          <a:xfrm>
            <a:off x="251520" y="1196753"/>
            <a:ext cx="8784976" cy="4968551"/>
          </a:xfrm>
        </p:spPr>
        <p:txBody>
          <a:bodyPr>
            <a:normAutofit/>
          </a:bodyPr>
          <a:lstStyle/>
          <a:p>
            <a:pPr marL="0" indent="0">
              <a:spcBef>
                <a:spcPct val="0"/>
              </a:spcBef>
              <a:buNone/>
            </a:pPr>
            <a:r>
              <a:rPr lang="en-GB" altLang="en-US" sz="2800" b="1" dirty="0"/>
              <a:t>		Breakfast in hotel</a:t>
            </a:r>
          </a:p>
          <a:p>
            <a:pPr marL="0" indent="0">
              <a:spcBef>
                <a:spcPct val="0"/>
              </a:spcBef>
              <a:buNone/>
            </a:pPr>
            <a:r>
              <a:rPr lang="en-GB" altLang="en-US" sz="2800" b="1" dirty="0"/>
              <a:t>		</a:t>
            </a:r>
          </a:p>
          <a:p>
            <a:pPr marL="0" indent="0">
              <a:spcBef>
                <a:spcPct val="0"/>
              </a:spcBef>
              <a:buNone/>
            </a:pPr>
            <a:r>
              <a:rPr lang="en-GB" altLang="en-US" sz="2800" b="1" dirty="0"/>
              <a:t>		Walk to the slope (200m away from the lift)</a:t>
            </a:r>
          </a:p>
          <a:p>
            <a:pPr marL="0" indent="0">
              <a:spcBef>
                <a:spcPct val="0"/>
              </a:spcBef>
              <a:buNone/>
            </a:pPr>
            <a:endParaRPr lang="en-GB" altLang="en-US" sz="2800" b="1" dirty="0"/>
          </a:p>
          <a:p>
            <a:pPr marL="0" indent="0">
              <a:spcBef>
                <a:spcPct val="0"/>
              </a:spcBef>
              <a:buNone/>
            </a:pPr>
            <a:r>
              <a:rPr lang="en-GB" altLang="en-US" sz="2800" b="1" dirty="0"/>
              <a:t>Morning	Skiing</a:t>
            </a:r>
          </a:p>
          <a:p>
            <a:pPr marL="0" indent="0">
              <a:spcBef>
                <a:spcPct val="0"/>
              </a:spcBef>
              <a:buNone/>
            </a:pPr>
            <a:endParaRPr lang="en-GB" altLang="en-US" sz="2800" b="1" dirty="0"/>
          </a:p>
          <a:p>
            <a:pPr marL="0" indent="0">
              <a:spcBef>
                <a:spcPct val="0"/>
              </a:spcBef>
              <a:buNone/>
            </a:pPr>
            <a:r>
              <a:rPr lang="en-GB" altLang="en-US" sz="2800" b="1" dirty="0"/>
              <a:t>Lunch		Hot lunch on the slopes</a:t>
            </a:r>
            <a:endParaRPr lang="en-GB" altLang="en-US" sz="1700" b="1" dirty="0"/>
          </a:p>
          <a:p>
            <a:pPr marL="0" indent="0">
              <a:spcBef>
                <a:spcPct val="0"/>
              </a:spcBef>
              <a:buNone/>
            </a:pPr>
            <a:endParaRPr lang="en-GB" altLang="en-US" sz="2800" b="1" dirty="0"/>
          </a:p>
          <a:p>
            <a:pPr marL="0" indent="0">
              <a:spcBef>
                <a:spcPct val="0"/>
              </a:spcBef>
              <a:buNone/>
            </a:pPr>
            <a:r>
              <a:rPr lang="en-GB" altLang="en-US" sz="2800" b="1" dirty="0"/>
              <a:t>Afternoon	Skiing</a:t>
            </a:r>
          </a:p>
          <a:p>
            <a:pPr marL="0" indent="0">
              <a:spcBef>
                <a:spcPct val="0"/>
              </a:spcBef>
              <a:buNone/>
            </a:pPr>
            <a:endParaRPr lang="en-GB" altLang="en-US" sz="2800" b="1" dirty="0"/>
          </a:p>
          <a:p>
            <a:pPr marL="0" indent="0">
              <a:spcBef>
                <a:spcPct val="0"/>
              </a:spcBef>
              <a:buNone/>
            </a:pPr>
            <a:r>
              <a:rPr lang="en-GB" altLang="en-US" sz="2800" b="1" dirty="0"/>
              <a:t>Dinner	Evening meal at hotel</a:t>
            </a:r>
          </a:p>
          <a:p>
            <a:pPr marL="0" indent="0">
              <a:spcBef>
                <a:spcPct val="0"/>
              </a:spcBef>
              <a:buNone/>
            </a:pPr>
            <a:endParaRPr lang="en-GB" altLang="en-US" sz="2800" b="1" dirty="0"/>
          </a:p>
        </p:txBody>
      </p:sp>
    </p:spTree>
    <p:extLst>
      <p:ext uri="{BB962C8B-B14F-4D97-AF65-F5344CB8AC3E}">
        <p14:creationId xmlns:p14="http://schemas.microsoft.com/office/powerpoint/2010/main" val="69169678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Evening Activities</a:t>
            </a:r>
            <a:endParaRPr lang="en-GB" dirty="0"/>
          </a:p>
        </p:txBody>
      </p:sp>
      <p:sp>
        <p:nvSpPr>
          <p:cNvPr id="3" name="Content Placeholder 2"/>
          <p:cNvSpPr>
            <a:spLocks noGrp="1"/>
          </p:cNvSpPr>
          <p:nvPr>
            <p:ph idx="1"/>
          </p:nvPr>
        </p:nvSpPr>
        <p:spPr>
          <a:xfrm>
            <a:off x="359024" y="1340768"/>
            <a:ext cx="8784976" cy="5040559"/>
          </a:xfrm>
        </p:spPr>
        <p:txBody>
          <a:bodyPr>
            <a:normAutofit fontScale="92500" lnSpcReduction="20000"/>
          </a:bodyPr>
          <a:lstStyle/>
          <a:p>
            <a:pPr marL="0" indent="0">
              <a:spcBef>
                <a:spcPct val="0"/>
              </a:spcBef>
              <a:buNone/>
            </a:pPr>
            <a:r>
              <a:rPr lang="en-GB" altLang="en-US" sz="3300" b="1" dirty="0"/>
              <a:t>Three evening activities will take place.</a:t>
            </a:r>
          </a:p>
          <a:p>
            <a:pPr marL="0" indent="0">
              <a:spcBef>
                <a:spcPct val="0"/>
              </a:spcBef>
              <a:buNone/>
            </a:pPr>
            <a:endParaRPr lang="en-GB" altLang="en-US" sz="3300" b="1" dirty="0"/>
          </a:p>
          <a:p>
            <a:pPr marL="0" indent="0">
              <a:spcBef>
                <a:spcPct val="0"/>
              </a:spcBef>
              <a:buNone/>
            </a:pPr>
            <a:r>
              <a:rPr lang="en-GB" altLang="en-US" sz="3300" b="1" dirty="0"/>
              <a:t>These are likely to be:</a:t>
            </a:r>
          </a:p>
          <a:p>
            <a:pPr marL="0" indent="0">
              <a:spcBef>
                <a:spcPct val="0"/>
              </a:spcBef>
              <a:buNone/>
            </a:pPr>
            <a:endParaRPr lang="en-GB" altLang="en-US" sz="3300" b="1" dirty="0"/>
          </a:p>
          <a:p>
            <a:pPr>
              <a:spcBef>
                <a:spcPct val="0"/>
              </a:spcBef>
            </a:pPr>
            <a:r>
              <a:rPr lang="en-GB" altLang="en-US" sz="3300" b="1" dirty="0"/>
              <a:t>Bowling</a:t>
            </a:r>
          </a:p>
          <a:p>
            <a:pPr>
              <a:spcBef>
                <a:spcPct val="0"/>
              </a:spcBef>
            </a:pPr>
            <a:endParaRPr lang="en-GB" altLang="en-US" sz="3300" b="1" dirty="0"/>
          </a:p>
          <a:p>
            <a:pPr>
              <a:spcBef>
                <a:spcPct val="0"/>
              </a:spcBef>
            </a:pPr>
            <a:r>
              <a:rPr lang="en-GB" altLang="en-US" sz="3300" b="1" dirty="0"/>
              <a:t>Burger/Pizza meal at a local restaurant</a:t>
            </a:r>
          </a:p>
          <a:p>
            <a:pPr>
              <a:spcBef>
                <a:spcPct val="0"/>
              </a:spcBef>
            </a:pPr>
            <a:endParaRPr lang="en-GB" altLang="en-US" sz="3300" b="1" dirty="0"/>
          </a:p>
          <a:p>
            <a:pPr>
              <a:spcBef>
                <a:spcPct val="0"/>
              </a:spcBef>
            </a:pPr>
            <a:r>
              <a:rPr lang="en-GB" altLang="en-US" sz="3300" b="1" dirty="0"/>
              <a:t>Shopping in Andorra La Vella</a:t>
            </a:r>
          </a:p>
          <a:p>
            <a:pPr marL="457200" lvl="1" indent="0">
              <a:spcBef>
                <a:spcPct val="0"/>
              </a:spcBef>
              <a:buNone/>
            </a:pPr>
            <a:endParaRPr lang="en-GB" altLang="en-US" sz="3600" b="1" dirty="0"/>
          </a:p>
          <a:p>
            <a:pPr marL="457200" lvl="1" indent="0">
              <a:spcBef>
                <a:spcPct val="0"/>
              </a:spcBef>
              <a:buNone/>
            </a:pPr>
            <a:endParaRPr lang="en-GB" altLang="en-US" sz="2400" b="1" dirty="0"/>
          </a:p>
          <a:p>
            <a:pPr marL="0" indent="0">
              <a:spcBef>
                <a:spcPct val="0"/>
              </a:spcBef>
              <a:buNone/>
            </a:pPr>
            <a:endParaRPr lang="en-GB" altLang="en-US" sz="2800" b="1" dirty="0"/>
          </a:p>
          <a:p>
            <a:pPr marL="0" indent="0">
              <a:spcBef>
                <a:spcPct val="0"/>
              </a:spcBef>
              <a:buNone/>
            </a:pPr>
            <a:r>
              <a:rPr lang="en-GB" altLang="en-US" sz="1200" b="1" dirty="0"/>
              <a:t>			</a:t>
            </a:r>
          </a:p>
          <a:p>
            <a:pPr marL="0" indent="0">
              <a:spcBef>
                <a:spcPct val="0"/>
              </a:spcBef>
              <a:buNone/>
            </a:pPr>
            <a:r>
              <a:rPr lang="en-GB" altLang="en-US" sz="1200" b="1" dirty="0"/>
              <a:t>			(These activities are to be confirmed and for which date/time)</a:t>
            </a:r>
          </a:p>
        </p:txBody>
      </p:sp>
    </p:spTree>
    <p:extLst>
      <p:ext uri="{BB962C8B-B14F-4D97-AF65-F5344CB8AC3E}">
        <p14:creationId xmlns:p14="http://schemas.microsoft.com/office/powerpoint/2010/main" val="276117915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6735</TotalTime>
  <Words>1077</Words>
  <Application>Microsoft Office PowerPoint</Application>
  <PresentationFormat>On-screen Show (4:3)</PresentationFormat>
  <Paragraphs>174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 Neue Light</vt:lpstr>
      <vt:lpstr>2_Office Theme</vt:lpstr>
      <vt:lpstr>Andorra Ski Trip Saturday 11 – Sunday 19 February 2023</vt:lpstr>
      <vt:lpstr>Why are we doing this trip?</vt:lpstr>
      <vt:lpstr>Staffing</vt:lpstr>
      <vt:lpstr>Where are we going?</vt:lpstr>
      <vt:lpstr>Accommodation</vt:lpstr>
      <vt:lpstr>Saturday 11 February 2023</vt:lpstr>
      <vt:lpstr>Sunday 12 February 2023</vt:lpstr>
      <vt:lpstr>Monday 13 – Friday 17 February 2023</vt:lpstr>
      <vt:lpstr>Evening Activities</vt:lpstr>
      <vt:lpstr>Saturday 18 February 2023</vt:lpstr>
      <vt:lpstr>Sunday  19 February 2023</vt:lpstr>
      <vt:lpstr>What’s included?</vt:lpstr>
      <vt:lpstr>Spending Money/Valuables</vt:lpstr>
      <vt:lpstr>What to take?</vt:lpstr>
      <vt:lpstr>Emergency Contact</vt:lpstr>
      <vt:lpstr>Forms to check and sign</vt:lpstr>
      <vt:lpstr>Medicines</vt:lpstr>
      <vt:lpstr>Expectations and Code of Conduct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AQA Love Through the Ages</dc:title>
  <dc:creator>Windows User</dc:creator>
  <cp:lastModifiedBy>Alex Morris</cp:lastModifiedBy>
  <cp:revision>351</cp:revision>
  <cp:lastPrinted>2022-12-08T14:30:53Z</cp:lastPrinted>
  <dcterms:created xsi:type="dcterms:W3CDTF">2015-02-09T13:53:22Z</dcterms:created>
  <dcterms:modified xsi:type="dcterms:W3CDTF">2023-01-04T09:37:48Z</dcterms:modified>
</cp:coreProperties>
</file>